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38116-1F9E-4CC6-B6C4-B0EF3498643E}" type="datetimeFigureOut">
              <a:rPr lang="en-US" smtClean="0"/>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77DE4-40F3-458B-B254-68C0BC4C95C6}" type="slidenum">
              <a:rPr lang="en-US" smtClean="0"/>
              <a:t>‹#›</a:t>
            </a:fld>
            <a:endParaRPr lang="en-US"/>
          </a:p>
        </p:txBody>
      </p:sp>
    </p:spTree>
    <p:extLst>
      <p:ext uri="{BB962C8B-B14F-4D97-AF65-F5344CB8AC3E}">
        <p14:creationId xmlns:p14="http://schemas.microsoft.com/office/powerpoint/2010/main" val="325084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a:ln/>
        </p:spPr>
      </p:sp>
      <p:sp>
        <p:nvSpPr>
          <p:cNvPr id="250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B3CD6FE3-1D5A-4BCC-A179-98DB4BEB5AD2}" type="slidenum">
              <a:rPr lang="en-US" altLang="en-US" sz="1200" i="0">
                <a:solidFill>
                  <a:prstClr val="black"/>
                </a:solidFill>
                <a:latin typeface="Times" pitchFamily="84" charset="0"/>
              </a:rPr>
              <a:pPr algn="r" eaLnBrk="0" fontAlgn="base" hangingPunct="0">
                <a:spcBef>
                  <a:spcPct val="0"/>
                </a:spcBef>
                <a:spcAft>
                  <a:spcPct val="0"/>
                </a:spcAft>
              </a:pPr>
              <a:t>10</a:t>
            </a:fld>
            <a:endParaRPr lang="en-US" altLang="en-US" sz="1200" i="0">
              <a:solidFill>
                <a:prstClr val="black"/>
              </a:solidFill>
              <a:latin typeface="Times" pitchFamily="84" charset="0"/>
            </a:endParaRPr>
          </a:p>
        </p:txBody>
      </p:sp>
      <p:sp>
        <p:nvSpPr>
          <p:cNvPr id="260099" name="Rectangle 2"/>
          <p:cNvSpPr>
            <a:spLocks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7D729BE1-81A7-44F9-A757-4CE037E85C7C}" type="slidenum">
              <a:rPr lang="en-US" altLang="en-US" sz="1200" i="0">
                <a:solidFill>
                  <a:prstClr val="black"/>
                </a:solidFill>
                <a:latin typeface="Times" pitchFamily="84" charset="0"/>
              </a:rPr>
              <a:pPr algn="r" eaLnBrk="0" fontAlgn="base" hangingPunct="0">
                <a:spcBef>
                  <a:spcPct val="0"/>
                </a:spcBef>
                <a:spcAft>
                  <a:spcPct val="0"/>
                </a:spcAft>
              </a:pPr>
              <a:t>19</a:t>
            </a:fld>
            <a:endParaRPr lang="en-US" altLang="en-US" sz="1200" i="0">
              <a:solidFill>
                <a:prstClr val="black"/>
              </a:solidFill>
              <a:latin typeface="Times" pitchFamily="84" charset="0"/>
            </a:endParaRPr>
          </a:p>
        </p:txBody>
      </p:sp>
      <p:sp>
        <p:nvSpPr>
          <p:cNvPr id="269315" name="Rectangle 2"/>
          <p:cNvSpPr>
            <a:spLocks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86D207C3-D514-4904-A9E7-58F1CFC510EC}" type="slidenum">
              <a:rPr lang="en-US" altLang="en-US" sz="1200" i="0">
                <a:solidFill>
                  <a:prstClr val="black"/>
                </a:solidFill>
                <a:latin typeface="Times" pitchFamily="84" charset="0"/>
              </a:rPr>
              <a:pPr algn="r" eaLnBrk="0" fontAlgn="base" hangingPunct="0">
                <a:spcBef>
                  <a:spcPct val="0"/>
                </a:spcBef>
                <a:spcAft>
                  <a:spcPct val="0"/>
                </a:spcAft>
              </a:pPr>
              <a:t>20</a:t>
            </a:fld>
            <a:endParaRPr lang="en-US" altLang="en-US" sz="1200" i="0">
              <a:solidFill>
                <a:prstClr val="black"/>
              </a:solidFill>
              <a:latin typeface="Times" pitchFamily="84" charset="0"/>
            </a:endParaRPr>
          </a:p>
        </p:txBody>
      </p:sp>
      <p:sp>
        <p:nvSpPr>
          <p:cNvPr id="270339" name="Rectangle 2"/>
          <p:cNvSpPr>
            <a:spLocks noChangeArrowheads="1" noTextEdit="1"/>
          </p:cNvSpPr>
          <p:nvPr>
            <p:ph type="sldImg"/>
          </p:nvPr>
        </p:nvSpPr>
        <p:spPr>
          <a:solidFill>
            <a:srgbClr val="FFFFFF"/>
          </a:solidFill>
          <a:ln/>
        </p:spPr>
      </p:sp>
      <p:sp>
        <p:nvSpPr>
          <p:cNvPr id="270340"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BBA93983-40B9-41E0-868B-6CD8BDC047DD}" type="slidenum">
              <a:rPr lang="en-US" altLang="en-US" sz="1200" i="0">
                <a:solidFill>
                  <a:prstClr val="black"/>
                </a:solidFill>
                <a:latin typeface="Times" pitchFamily="84" charset="0"/>
              </a:rPr>
              <a:pPr algn="r" eaLnBrk="0" fontAlgn="base" hangingPunct="0">
                <a:spcBef>
                  <a:spcPct val="0"/>
                </a:spcBef>
                <a:spcAft>
                  <a:spcPct val="0"/>
                </a:spcAft>
              </a:pPr>
              <a:t>21</a:t>
            </a:fld>
            <a:endParaRPr lang="en-US" altLang="en-US" sz="1200" i="0">
              <a:solidFill>
                <a:prstClr val="black"/>
              </a:solidFill>
              <a:latin typeface="Times" pitchFamily="84" charset="0"/>
            </a:endParaRPr>
          </a:p>
        </p:txBody>
      </p:sp>
      <p:sp>
        <p:nvSpPr>
          <p:cNvPr id="271363" name="Rectangle 2"/>
          <p:cNvSpPr>
            <a:spLocks noChangeArrowheads="1" noTextEdit="1"/>
          </p:cNvSpPr>
          <p:nvPr>
            <p:ph type="sldImg"/>
          </p:nvPr>
        </p:nvSpPr>
        <p:spPr>
          <a:solidFill>
            <a:srgbClr val="FFFFFF"/>
          </a:solidFill>
          <a:ln/>
        </p:spPr>
      </p:sp>
      <p:sp>
        <p:nvSpPr>
          <p:cNvPr id="271364"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D78FC2C6-B9ED-41E6-A615-004BE9AEAAD3}" type="slidenum">
              <a:rPr lang="en-US" altLang="en-US" sz="1200" i="0">
                <a:solidFill>
                  <a:prstClr val="black"/>
                </a:solidFill>
                <a:latin typeface="Times" pitchFamily="84" charset="0"/>
              </a:rPr>
              <a:pPr algn="r" eaLnBrk="0" fontAlgn="base" hangingPunct="0">
                <a:spcBef>
                  <a:spcPct val="0"/>
                </a:spcBef>
                <a:spcAft>
                  <a:spcPct val="0"/>
                </a:spcAft>
              </a:pPr>
              <a:t>23</a:t>
            </a:fld>
            <a:endParaRPr lang="en-US" altLang="en-US" sz="1200" i="0">
              <a:solidFill>
                <a:prstClr val="black"/>
              </a:solidFill>
              <a:latin typeface="Times" pitchFamily="84" charset="0"/>
            </a:endParaRPr>
          </a:p>
        </p:txBody>
      </p:sp>
      <p:sp>
        <p:nvSpPr>
          <p:cNvPr id="273411" name="Rectangle 2"/>
          <p:cNvSpPr>
            <a:spLocks noChangeArrowheads="1" noTextEdit="1"/>
          </p:cNvSpPr>
          <p:nvPr>
            <p:ph type="sldImg"/>
          </p:nvPr>
        </p:nvSpPr>
        <p:spPr>
          <a:solidFill>
            <a:srgbClr val="FFFFFF"/>
          </a:solidFill>
          <a:ln/>
        </p:spPr>
      </p:sp>
      <p:sp>
        <p:nvSpPr>
          <p:cNvPr id="273412"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D2B8580A-CAA4-419A-8853-D7543A4F9AF5}" type="slidenum">
              <a:rPr lang="en-US" altLang="en-US" sz="1200" i="0">
                <a:solidFill>
                  <a:prstClr val="black"/>
                </a:solidFill>
                <a:latin typeface="Times" pitchFamily="84" charset="0"/>
              </a:rPr>
              <a:pPr algn="r" eaLnBrk="0" fontAlgn="base" hangingPunct="0">
                <a:spcBef>
                  <a:spcPct val="0"/>
                </a:spcBef>
                <a:spcAft>
                  <a:spcPct val="0"/>
                </a:spcAft>
              </a:pPr>
              <a:t>24</a:t>
            </a:fld>
            <a:endParaRPr lang="en-US" altLang="en-US" sz="1200" i="0">
              <a:solidFill>
                <a:prstClr val="black"/>
              </a:solidFill>
              <a:latin typeface="Times" pitchFamily="84" charset="0"/>
            </a:endParaRPr>
          </a:p>
        </p:txBody>
      </p:sp>
      <p:sp>
        <p:nvSpPr>
          <p:cNvPr id="274435" name="Rectangle 2"/>
          <p:cNvSpPr>
            <a:spLocks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E490D784-5B15-48F2-9E59-68F3028E1296}" type="slidenum">
              <a:rPr lang="en-US" altLang="en-US" sz="1200" i="0">
                <a:solidFill>
                  <a:prstClr val="black"/>
                </a:solidFill>
                <a:latin typeface="Times" pitchFamily="84" charset="0"/>
              </a:rPr>
              <a:pPr algn="r" eaLnBrk="0" fontAlgn="base" hangingPunct="0">
                <a:spcBef>
                  <a:spcPct val="0"/>
                </a:spcBef>
                <a:spcAft>
                  <a:spcPct val="0"/>
                </a:spcAft>
              </a:pPr>
              <a:t>37</a:t>
            </a:fld>
            <a:endParaRPr lang="en-US" altLang="en-US" sz="1200" i="0">
              <a:solidFill>
                <a:prstClr val="black"/>
              </a:solidFill>
              <a:latin typeface="Times" pitchFamily="84" charset="0"/>
            </a:endParaRPr>
          </a:p>
        </p:txBody>
      </p:sp>
      <p:sp>
        <p:nvSpPr>
          <p:cNvPr id="286723" name="Rectangle 2"/>
          <p:cNvSpPr>
            <a:spLocks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noTextEdit="1"/>
          </p:cNvSpPr>
          <p:nvPr>
            <p:ph type="sldImg"/>
          </p:nvPr>
        </p:nvSpPr>
        <p:spPr>
          <a:ln/>
        </p:spPr>
      </p:sp>
      <p:sp>
        <p:nvSpPr>
          <p:cNvPr id="288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C25FC79C-B79B-4F12-B236-0C67783DE0CD}" type="slidenum">
              <a:rPr lang="en-US" altLang="en-US" sz="1200" i="0">
                <a:solidFill>
                  <a:prstClr val="black"/>
                </a:solidFill>
                <a:latin typeface="Times" pitchFamily="84" charset="0"/>
              </a:rPr>
              <a:pPr algn="r" eaLnBrk="0" fontAlgn="base" hangingPunct="0">
                <a:spcBef>
                  <a:spcPct val="0"/>
                </a:spcBef>
                <a:spcAft>
                  <a:spcPct val="0"/>
                </a:spcAft>
              </a:pPr>
              <a:t>42</a:t>
            </a:fld>
            <a:endParaRPr lang="en-US" altLang="en-US" sz="1200" i="0">
              <a:solidFill>
                <a:prstClr val="black"/>
              </a:solidFill>
              <a:latin typeface="Times" pitchFamily="84" charset="0"/>
            </a:endParaRPr>
          </a:p>
        </p:txBody>
      </p:sp>
      <p:sp>
        <p:nvSpPr>
          <p:cNvPr id="291843" name="Rectangle 2"/>
          <p:cNvSpPr>
            <a:spLocks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algn="r" eaLnBrk="0" fontAlgn="base" hangingPunct="0">
              <a:spcBef>
                <a:spcPct val="0"/>
              </a:spcBef>
              <a:spcAft>
                <a:spcPct val="0"/>
              </a:spcAft>
            </a:pPr>
            <a:fld id="{3970761F-07EE-4611-A2E3-EE045575279B}" type="slidenum">
              <a:rPr lang="en-US" altLang="en-US" sz="1200" i="0">
                <a:solidFill>
                  <a:prstClr val="black"/>
                </a:solidFill>
                <a:latin typeface="Times" pitchFamily="84" charset="0"/>
              </a:rPr>
              <a:pPr algn="r" eaLnBrk="0" fontAlgn="base" hangingPunct="0">
                <a:spcBef>
                  <a:spcPct val="0"/>
                </a:spcBef>
                <a:spcAft>
                  <a:spcPct val="0"/>
                </a:spcAft>
              </a:pPr>
              <a:t>9</a:t>
            </a:fld>
            <a:endParaRPr lang="en-US" altLang="en-US" sz="1200" i="0">
              <a:solidFill>
                <a:prstClr val="black"/>
              </a:solidFill>
              <a:latin typeface="Times" pitchFamily="84" charset="0"/>
            </a:endParaRPr>
          </a:p>
        </p:txBody>
      </p:sp>
      <p:sp>
        <p:nvSpPr>
          <p:cNvPr id="259075" name="Rectangle 2"/>
          <p:cNvSpPr>
            <a:spLocks noChangeArrowheads="1" noTextEdit="1"/>
          </p:cNvSpPr>
          <p:nvPr>
            <p:ph type="sldImg"/>
          </p:nvPr>
        </p:nvSpPr>
        <p:spPr>
          <a:solidFill>
            <a:srgbClr val="FFFFFF"/>
          </a:solidFill>
          <a:ln/>
        </p:spPr>
      </p:sp>
      <p:sp>
        <p:nvSpPr>
          <p:cNvPr id="259076" name="Rectangle 3"/>
          <p:cNvSpPr>
            <a:spLocks noGrp="1" noChangeArrowheads="1"/>
          </p:cNvSpPr>
          <p:nvPr>
            <p:ph type="body" idx="1"/>
          </p:nvPr>
        </p:nvSpPr>
        <p:spPr>
          <a:xfrm>
            <a:off x="914400" y="4330700"/>
            <a:ext cx="5029200" cy="411480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FA9D35"/>
            </a:gs>
            <a:gs pos="100000">
              <a:srgbClr val="FFFFFF"/>
            </a:gs>
          </a:gsLst>
          <a:path path="rect">
            <a:fillToRect l="100000" t="100000"/>
          </a:path>
        </a:gradFill>
        <a:effectLst/>
      </p:bgPr>
    </p:bg>
    <p:spTree>
      <p:nvGrpSpPr>
        <p:cNvPr id="1" name=""/>
        <p:cNvGrpSpPr/>
        <p:nvPr/>
      </p:nvGrpSpPr>
      <p:grpSpPr>
        <a:xfrm>
          <a:off x="0" y="0"/>
          <a:ext cx="0" cy="0"/>
          <a:chOff x="0" y="0"/>
          <a:chExt cx="0" cy="0"/>
        </a:xfrm>
      </p:grpSpPr>
      <p:pic>
        <p:nvPicPr>
          <p:cNvPr id="4" name="Picture 10" descr="70933MartFAP9e_pr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963" y="555625"/>
            <a:ext cx="4000500" cy="482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a:spLocks noGrp="1" noChangeArrowheads="1"/>
          </p:cNvSpPr>
          <p:nvPr userDrawn="1"/>
        </p:nvSpPr>
        <p:spPr bwMode="auto">
          <a:xfrm>
            <a:off x="315913"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eaLnBrk="0" fontAlgn="base" hangingPunct="0">
              <a:spcBef>
                <a:spcPct val="0"/>
              </a:spcBef>
              <a:spcAft>
                <a:spcPct val="0"/>
              </a:spcAft>
              <a:defRPr/>
            </a:pPr>
            <a:r>
              <a:rPr lang="en-US" altLang="en-US" sz="1200" i="0" smtClean="0">
                <a:solidFill>
                  <a:srgbClr val="000000"/>
                </a:solidFill>
              </a:rPr>
              <a:t>© 2012 Pearson Education, Inc.</a:t>
            </a:r>
            <a:endParaRPr lang="en-US" altLang="en-US" sz="1200" i="0" smtClean="0">
              <a:solidFill>
                <a:srgbClr val="000000"/>
              </a:solidFill>
              <a:latin typeface="Times New Roman" pitchFamily="84" charset="0"/>
            </a:endParaRPr>
          </a:p>
        </p:txBody>
      </p:sp>
      <p:sp>
        <p:nvSpPr>
          <p:cNvPr id="6" name="Text Box 9"/>
          <p:cNvSpPr txBox="1">
            <a:spLocks noChangeArrowheads="1"/>
          </p:cNvSpPr>
          <p:nvPr userDrawn="1"/>
        </p:nvSpPr>
        <p:spPr bwMode="auto">
          <a:xfrm>
            <a:off x="4495800" y="5081588"/>
            <a:ext cx="4267200" cy="793750"/>
          </a:xfrm>
          <a:prstGeom prst="rect">
            <a:avLst/>
          </a:prstGeom>
          <a:noFill/>
          <a:ln>
            <a:noFill/>
          </a:ln>
          <a:effectLs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0" fontAlgn="base" hangingPunct="0">
              <a:spcBef>
                <a:spcPct val="0"/>
              </a:spcBef>
              <a:spcAft>
                <a:spcPct val="0"/>
              </a:spcAft>
              <a:defRPr/>
            </a:pPr>
            <a:r>
              <a:rPr lang="en-US" sz="1600" b="1" i="1" smtClean="0">
                <a:solidFill>
                  <a:srgbClr val="000000"/>
                </a:solidFill>
                <a:latin typeface="Times New Roman" pitchFamily="84" charset="0"/>
              </a:rPr>
              <a:t>PowerPoint</a:t>
            </a:r>
            <a:r>
              <a:rPr lang="en-US" sz="1600" b="1" i="1" baseline="30000" smtClean="0">
                <a:solidFill>
                  <a:srgbClr val="000000"/>
                </a:solidFill>
              </a:rPr>
              <a:t>®</a:t>
            </a:r>
            <a:r>
              <a:rPr lang="en-US" sz="1600" b="1" i="1" smtClean="0">
                <a:solidFill>
                  <a:srgbClr val="000000"/>
                </a:solidFill>
                <a:latin typeface="Times New Roman" pitchFamily="84" charset="0"/>
              </a:rPr>
              <a:t> Lecture Presentations prepared by</a:t>
            </a:r>
          </a:p>
          <a:p>
            <a:pPr eaLnBrk="0" fontAlgn="base" hangingPunct="0">
              <a:spcBef>
                <a:spcPct val="0"/>
              </a:spcBef>
              <a:spcAft>
                <a:spcPct val="0"/>
              </a:spcAft>
              <a:defRPr/>
            </a:pPr>
            <a:r>
              <a:rPr lang="en-US" sz="1600" b="1" i="1" smtClean="0">
                <a:solidFill>
                  <a:srgbClr val="000000"/>
                </a:solidFill>
                <a:latin typeface="Times New Roman" pitchFamily="84" charset="0"/>
              </a:rPr>
              <a:t>Jason LaPres</a:t>
            </a:r>
          </a:p>
          <a:p>
            <a:pPr eaLnBrk="0" fontAlgn="base" hangingPunct="0">
              <a:spcBef>
                <a:spcPct val="0"/>
              </a:spcBef>
              <a:spcAft>
                <a:spcPct val="0"/>
              </a:spcAft>
              <a:defRPr/>
            </a:pPr>
            <a:r>
              <a:rPr lang="en-US" sz="1400" b="1" i="1" smtClean="0">
                <a:solidFill>
                  <a:srgbClr val="000000"/>
                </a:solidFill>
                <a:latin typeface="Times New Roman" pitchFamily="84" charset="0"/>
              </a:rPr>
              <a:t>Lone Star College—North Harris</a:t>
            </a:r>
            <a:r>
              <a:rPr lang="en-US" sz="1800" smtClean="0">
                <a:solidFill>
                  <a:srgbClr val="000000"/>
                </a:solidFill>
                <a:latin typeface="Times New Roman" pitchFamily="84" charset="0"/>
              </a:rPr>
              <a:t> </a:t>
            </a:r>
          </a:p>
        </p:txBody>
      </p:sp>
      <p:sp>
        <p:nvSpPr>
          <p:cNvPr id="3074" name="Rectangle 2"/>
          <p:cNvSpPr>
            <a:spLocks noGrp="1" noChangeArrowheads="1"/>
          </p:cNvSpPr>
          <p:nvPr>
            <p:ph type="ctrTitle"/>
          </p:nvPr>
        </p:nvSpPr>
        <p:spPr>
          <a:xfrm>
            <a:off x="685800" y="2286000"/>
            <a:ext cx="7772400" cy="1143000"/>
          </a:xfrm>
          <a:extLst/>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Times" pitchFamily="84" charset="0"/>
              <a:buNone/>
              <a:defRPr/>
            </a:lvl1pPr>
          </a:lstStyle>
          <a:p>
            <a:pPr lvl="0"/>
            <a:r>
              <a:rPr 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03FD092-9BE9-4BDC-A1BC-8A9921F6B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4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9D2EAD-5B2D-48A5-A680-0A18949AC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59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63C7C6-C848-4473-9689-86BE34304B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18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4E3F0B-3DE8-49FC-B5B4-3F63161CCE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770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3CC63-2850-4AC5-BE76-8D666A8410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7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6B3D06-3013-4545-8A89-EC12FB3D0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184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AA9EF4-59D7-4AFB-A724-F070A5A9D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73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017739-A58E-4022-AFC7-6EEB922DB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27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B17EECC-5B73-4134-8352-12505122BF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50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1BE8F6-6A45-439E-9168-73EB052FD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8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05E7BE-F28A-4AD6-8593-8C0F1047B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052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i="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i="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i="0">
                <a:latin typeface="Arial" pitchFamily="34" charset="0"/>
              </a:defRPr>
            </a:lvl1pPr>
          </a:lstStyle>
          <a:p>
            <a:pPr eaLnBrk="0" fontAlgn="base" hangingPunct="0">
              <a:spcBef>
                <a:spcPct val="0"/>
              </a:spcBef>
              <a:spcAft>
                <a:spcPct val="0"/>
              </a:spcAft>
              <a:defRPr/>
            </a:pPr>
            <a:fld id="{9EDE258C-3718-4271-B7C5-4255FB8BC5C2}"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
        <p:nvSpPr>
          <p:cNvPr id="2" name="Rectangle 8"/>
          <p:cNvSpPr>
            <a:spLocks noGrp="1" noChangeArrowheads="1"/>
          </p:cNvSpPr>
          <p:nvPr>
            <p:ph type="title"/>
          </p:nvPr>
        </p:nvSpPr>
        <p:spPr bwMode="auto">
          <a:xfrm>
            <a:off x="279400" y="63500"/>
            <a:ext cx="8864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7"/>
          <p:cNvSpPr>
            <a:spLocks noGrp="1" noChangeArrowheads="1"/>
          </p:cNvSpPr>
          <p:nvPr userDrawn="1"/>
        </p:nvSpPr>
        <p:spPr bwMode="auto">
          <a:xfrm>
            <a:off x="315913"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84" charset="-128"/>
              </a:defRPr>
            </a:lvl1pPr>
            <a:lvl2pPr marL="742950" indent="-285750">
              <a:defRPr sz="2400" i="1">
                <a:solidFill>
                  <a:schemeClr val="tx1"/>
                </a:solidFill>
                <a:latin typeface="Arial" charset="0"/>
                <a:ea typeface="ＭＳ Ｐゴシック" pitchFamily="84" charset="-128"/>
              </a:defRPr>
            </a:lvl2pPr>
            <a:lvl3pPr marL="1143000" indent="-228600">
              <a:defRPr sz="2400" i="1">
                <a:solidFill>
                  <a:schemeClr val="tx1"/>
                </a:solidFill>
                <a:latin typeface="Arial" charset="0"/>
                <a:ea typeface="ＭＳ Ｐゴシック" pitchFamily="84" charset="-128"/>
              </a:defRPr>
            </a:lvl3pPr>
            <a:lvl4pPr marL="1600200" indent="-228600">
              <a:defRPr sz="2400" i="1">
                <a:solidFill>
                  <a:schemeClr val="tx1"/>
                </a:solidFill>
                <a:latin typeface="Arial" charset="0"/>
                <a:ea typeface="ＭＳ Ｐゴシック" pitchFamily="84" charset="-128"/>
              </a:defRPr>
            </a:lvl4pPr>
            <a:lvl5pPr marL="2057400" indent="-228600">
              <a:defRPr sz="2400" i="1">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84" charset="-128"/>
              </a:defRPr>
            </a:lvl9pPr>
          </a:lstStyle>
          <a:p>
            <a:pPr eaLnBrk="0" fontAlgn="base" hangingPunct="0">
              <a:spcBef>
                <a:spcPct val="0"/>
              </a:spcBef>
              <a:spcAft>
                <a:spcPct val="0"/>
              </a:spcAft>
              <a:defRPr/>
            </a:pPr>
            <a:r>
              <a:rPr lang="en-US" altLang="en-US" sz="1200" i="0" smtClean="0">
                <a:solidFill>
                  <a:srgbClr val="000000"/>
                </a:solidFill>
              </a:rPr>
              <a:t>© 2012 Pearson Education, Inc.</a:t>
            </a:r>
            <a:endParaRPr lang="en-US" altLang="en-US" sz="1200" i="0" smtClean="0">
              <a:solidFill>
                <a:srgbClr val="000000"/>
              </a:solidFill>
              <a:latin typeface="Times New Roman" pitchFamily="84" charset="0"/>
            </a:endParaRPr>
          </a:p>
        </p:txBody>
      </p:sp>
    </p:spTree>
    <p:extLst>
      <p:ext uri="{BB962C8B-B14F-4D97-AF65-F5344CB8AC3E}">
        <p14:creationId xmlns:p14="http://schemas.microsoft.com/office/powerpoint/2010/main" val="546550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1E77BC"/>
          </a:solidFill>
          <a:latin typeface="+mj-lt"/>
          <a:ea typeface="+mj-ea"/>
          <a:cs typeface="+mj-cs"/>
        </a:defRPr>
      </a:lvl1pPr>
      <a:lvl2pPr algn="l" rtl="0" eaLnBrk="0" fontAlgn="base" hangingPunct="0">
        <a:spcBef>
          <a:spcPct val="0"/>
        </a:spcBef>
        <a:spcAft>
          <a:spcPct val="0"/>
        </a:spcAft>
        <a:defRPr sz="3200">
          <a:solidFill>
            <a:srgbClr val="1E77BC"/>
          </a:solidFill>
          <a:latin typeface="Arial" pitchFamily="34" charset="0"/>
          <a:ea typeface="ＭＳ Ｐゴシック" pitchFamily="84" charset="-128"/>
        </a:defRPr>
      </a:lvl2pPr>
      <a:lvl3pPr algn="l" rtl="0" eaLnBrk="0" fontAlgn="base" hangingPunct="0">
        <a:spcBef>
          <a:spcPct val="0"/>
        </a:spcBef>
        <a:spcAft>
          <a:spcPct val="0"/>
        </a:spcAft>
        <a:defRPr sz="3200">
          <a:solidFill>
            <a:srgbClr val="1E77BC"/>
          </a:solidFill>
          <a:latin typeface="Arial" pitchFamily="34" charset="0"/>
          <a:ea typeface="ＭＳ Ｐゴシック" pitchFamily="84" charset="-128"/>
        </a:defRPr>
      </a:lvl3pPr>
      <a:lvl4pPr algn="l" rtl="0" eaLnBrk="0" fontAlgn="base" hangingPunct="0">
        <a:spcBef>
          <a:spcPct val="0"/>
        </a:spcBef>
        <a:spcAft>
          <a:spcPct val="0"/>
        </a:spcAft>
        <a:defRPr sz="3200">
          <a:solidFill>
            <a:srgbClr val="1E77BC"/>
          </a:solidFill>
          <a:latin typeface="Arial" pitchFamily="34" charset="0"/>
          <a:ea typeface="ＭＳ Ｐゴシック" pitchFamily="84" charset="-128"/>
        </a:defRPr>
      </a:lvl4pPr>
      <a:lvl5pPr algn="l" rtl="0" eaLnBrk="0" fontAlgn="base" hangingPunct="0">
        <a:spcBef>
          <a:spcPct val="0"/>
        </a:spcBef>
        <a:spcAft>
          <a:spcPct val="0"/>
        </a:spcAft>
        <a:defRPr sz="3200">
          <a:solidFill>
            <a:srgbClr val="1E77BC"/>
          </a:solidFill>
          <a:latin typeface="Arial" pitchFamily="34" charset="0"/>
          <a:ea typeface="ＭＳ Ｐゴシック" pitchFamily="84" charset="-128"/>
        </a:defRPr>
      </a:lvl5pPr>
      <a:lvl6pPr marL="457200" algn="l" rtl="0" fontAlgn="base">
        <a:spcBef>
          <a:spcPct val="0"/>
        </a:spcBef>
        <a:spcAft>
          <a:spcPct val="0"/>
        </a:spcAft>
        <a:defRPr sz="3200">
          <a:solidFill>
            <a:schemeClr val="accent2"/>
          </a:solidFill>
          <a:latin typeface="Arial" pitchFamily="34" charset="0"/>
          <a:ea typeface="ＭＳ Ｐゴシック" pitchFamily="84" charset="-128"/>
        </a:defRPr>
      </a:lvl6pPr>
      <a:lvl7pPr marL="914400" algn="l" rtl="0" fontAlgn="base">
        <a:spcBef>
          <a:spcPct val="0"/>
        </a:spcBef>
        <a:spcAft>
          <a:spcPct val="0"/>
        </a:spcAft>
        <a:defRPr sz="3200">
          <a:solidFill>
            <a:schemeClr val="accent2"/>
          </a:solidFill>
          <a:latin typeface="Arial" pitchFamily="34" charset="0"/>
          <a:ea typeface="ＭＳ Ｐゴシック" pitchFamily="84" charset="-128"/>
        </a:defRPr>
      </a:lvl7pPr>
      <a:lvl8pPr marL="1371600" algn="l" rtl="0" fontAlgn="base">
        <a:spcBef>
          <a:spcPct val="0"/>
        </a:spcBef>
        <a:spcAft>
          <a:spcPct val="0"/>
        </a:spcAft>
        <a:defRPr sz="3200">
          <a:solidFill>
            <a:schemeClr val="accent2"/>
          </a:solidFill>
          <a:latin typeface="Arial" pitchFamily="34" charset="0"/>
          <a:ea typeface="ＭＳ Ｐゴシック" pitchFamily="84" charset="-128"/>
        </a:defRPr>
      </a:lvl8pPr>
      <a:lvl9pPr marL="1828800" algn="l" rtl="0" fontAlgn="base">
        <a:spcBef>
          <a:spcPct val="0"/>
        </a:spcBef>
        <a:spcAft>
          <a:spcPct val="0"/>
        </a:spcAft>
        <a:defRPr sz="3200">
          <a:solidFill>
            <a:schemeClr val="accent2"/>
          </a:solidFill>
          <a:latin typeface="Arial" pitchFamily="34" charset="0"/>
          <a:ea typeface="ＭＳ Ｐゴシック" pitchFamily="84" charset="-128"/>
        </a:defRPr>
      </a:lvl9pPr>
    </p:titleStyle>
    <p:bodyStyle>
      <a:lvl1pPr marL="342900" indent="-342900" algn="l" rtl="0" eaLnBrk="0" fontAlgn="base" hangingPunct="0">
        <a:spcBef>
          <a:spcPct val="20000"/>
        </a:spcBef>
        <a:spcAft>
          <a:spcPct val="20000"/>
        </a:spcAft>
        <a:buClr>
          <a:srgbClr val="FF6600"/>
        </a:buClr>
        <a:buFont typeface="Times" pitchFamily="8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6600"/>
        </a:buClr>
        <a:buFont typeface="Times" pitchFamily="84" charset="0"/>
        <a:buChar char="•"/>
        <a:defRPr sz="2400">
          <a:solidFill>
            <a:schemeClr val="tx1"/>
          </a:solidFill>
          <a:latin typeface="+mn-lt"/>
          <a:ea typeface="+mn-ea"/>
        </a:defRPr>
      </a:lvl2pPr>
      <a:lvl3pPr marL="1143000" indent="-228600" algn="l" rtl="0" eaLnBrk="0" fontAlgn="base" hangingPunct="0">
        <a:spcBef>
          <a:spcPct val="20000"/>
        </a:spcBef>
        <a:spcAft>
          <a:spcPct val="20000"/>
        </a:spcAft>
        <a:buClr>
          <a:srgbClr val="FF6600"/>
        </a:buClr>
        <a:buFont typeface="Times" pitchFamily="84" charset="0"/>
        <a:buChar char="•"/>
        <a:defRPr sz="2200">
          <a:solidFill>
            <a:schemeClr val="tx1"/>
          </a:solidFill>
          <a:latin typeface="+mn-lt"/>
          <a:ea typeface="+mn-ea"/>
        </a:defRPr>
      </a:lvl3pPr>
      <a:lvl4pPr marL="1600200" indent="-228600" algn="l" rtl="0" eaLnBrk="0" fontAlgn="base" hangingPunct="0">
        <a:spcBef>
          <a:spcPct val="20000"/>
        </a:spcBef>
        <a:spcAft>
          <a:spcPct val="20000"/>
        </a:spcAft>
        <a:buClr>
          <a:srgbClr val="FF6600"/>
        </a:buClr>
        <a:buFont typeface="Times" pitchFamily="84" charset="0"/>
        <a:buChar char="•"/>
        <a:defRPr sz="2200">
          <a:solidFill>
            <a:schemeClr val="tx1"/>
          </a:solidFill>
          <a:latin typeface="+mn-lt"/>
          <a:ea typeface="+mn-ea"/>
        </a:defRPr>
      </a:lvl4pPr>
      <a:lvl5pPr marL="2057400" indent="-228600" algn="l" rtl="0" eaLnBrk="0" fontAlgn="base" hangingPunct="0">
        <a:spcBef>
          <a:spcPct val="20000"/>
        </a:spcBef>
        <a:spcAft>
          <a:spcPct val="20000"/>
        </a:spcAft>
        <a:buClr>
          <a:srgbClr val="FF6600"/>
        </a:buClr>
        <a:buFont typeface="Times" pitchFamily="84" charset="0"/>
        <a:buChar char="•"/>
        <a:defRPr sz="2200">
          <a:solidFill>
            <a:schemeClr val="tx1"/>
          </a:solidFill>
          <a:latin typeface="+mn-lt"/>
          <a:ea typeface="+mn-ea"/>
        </a:defRPr>
      </a:lvl5pPr>
      <a:lvl6pPr marL="2514600" indent="-228600" algn="l" rtl="0" fontAlgn="base">
        <a:spcBef>
          <a:spcPct val="20000"/>
        </a:spcBef>
        <a:spcAft>
          <a:spcPct val="20000"/>
        </a:spcAft>
        <a:buClr>
          <a:srgbClr val="FF6600"/>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20000"/>
        </a:spcAft>
        <a:buClr>
          <a:srgbClr val="FF6600"/>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20000"/>
        </a:spcAft>
        <a:buClr>
          <a:srgbClr val="FF6600"/>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20000"/>
        </a:spcAft>
        <a:buClr>
          <a:srgbClr val="FF6600"/>
        </a:buClr>
        <a:buFont typeface="Times" pitchFamily="8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A9D35"/>
            </a:gs>
            <a:gs pos="100000">
              <a:srgbClr val="FFFFFF"/>
            </a:gs>
          </a:gsLst>
          <a:path path="rect">
            <a:fillToRect l="100000" t="100000"/>
          </a:path>
        </a:gra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572000" y="304800"/>
            <a:ext cx="434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r>
              <a:rPr lang="en-US" altLang="en-US" sz="8000">
                <a:solidFill>
                  <a:srgbClr val="1E77BC"/>
                </a:solidFill>
                <a:latin typeface="Times New Roman" pitchFamily="84" charset="0"/>
              </a:rPr>
              <a:t>24</a:t>
            </a:r>
          </a:p>
          <a:p>
            <a:pPr fontAlgn="base">
              <a:spcBef>
                <a:spcPct val="50000"/>
              </a:spcBef>
              <a:spcAft>
                <a:spcPct val="0"/>
              </a:spcAft>
              <a:buClrTx/>
              <a:buFontTx/>
              <a:buNone/>
            </a:pPr>
            <a:r>
              <a:rPr lang="en-US" altLang="en-US" sz="3200" b="1">
                <a:solidFill>
                  <a:srgbClr val="1E77BC"/>
                </a:solidFill>
                <a:latin typeface="Times New Roman" pitchFamily="84" charset="0"/>
              </a:rPr>
              <a:t>The Digestive System</a:t>
            </a:r>
            <a:endParaRPr lang="en-US" altLang="en-US" sz="4400">
              <a:solidFill>
                <a:srgbClr val="000000"/>
              </a:solidFill>
              <a:latin typeface="Times New Roman" pitchFamily="84" charset="0"/>
            </a:endParaRPr>
          </a:p>
        </p:txBody>
      </p:sp>
    </p:spTree>
    <p:extLst>
      <p:ext uri="{BB962C8B-B14F-4D97-AF65-F5344CB8AC3E}">
        <p14:creationId xmlns:p14="http://schemas.microsoft.com/office/powerpoint/2010/main" val="3777315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_24_01_2_unlabeled"/>
          <p:cNvPicPr>
            <a:picLocks noChangeAspect="1" noChangeArrowheads="1"/>
          </p:cNvPicPr>
          <p:nvPr/>
        </p:nvPicPr>
        <p:blipFill>
          <a:blip r:embed="rId3">
            <a:extLst>
              <a:ext uri="{28A0092B-C50C-407E-A947-70E740481C1C}">
                <a14:useLocalDpi xmlns:a14="http://schemas.microsoft.com/office/drawing/2010/main" val="0"/>
              </a:ext>
            </a:extLst>
          </a:blip>
          <a:srcRect b="2652"/>
          <a:stretch>
            <a:fillRect/>
          </a:stretch>
        </p:blipFill>
        <p:spPr bwMode="auto">
          <a:xfrm>
            <a:off x="1501775" y="238125"/>
            <a:ext cx="614045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24-1  The Components of the Digestive System</a:t>
            </a:r>
          </a:p>
        </p:txBody>
      </p:sp>
      <p:sp>
        <p:nvSpPr>
          <p:cNvPr id="12292" name="Text Box 4"/>
          <p:cNvSpPr txBox="1">
            <a:spLocks noChangeArrowheads="1"/>
          </p:cNvSpPr>
          <p:nvPr/>
        </p:nvSpPr>
        <p:spPr bwMode="auto">
          <a:xfrm>
            <a:off x="5492750" y="1925638"/>
            <a:ext cx="2084388"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400" b="1">
                <a:solidFill>
                  <a:srgbClr val="000000"/>
                </a:solidFill>
              </a:rPr>
              <a:t>Accessory Organs of</a:t>
            </a:r>
            <a:br>
              <a:rPr lang="en-US" altLang="en-US" sz="1400" b="1">
                <a:solidFill>
                  <a:srgbClr val="000000"/>
                </a:solidFill>
              </a:rPr>
            </a:br>
            <a:r>
              <a:rPr lang="en-US" altLang="en-US" sz="1400" b="1">
                <a:solidFill>
                  <a:srgbClr val="000000"/>
                </a:solidFill>
              </a:rPr>
              <a:t>the Digestive System</a:t>
            </a:r>
          </a:p>
        </p:txBody>
      </p:sp>
      <p:sp>
        <p:nvSpPr>
          <p:cNvPr id="12293" name="Text Box 5"/>
          <p:cNvSpPr txBox="1">
            <a:spLocks noChangeArrowheads="1"/>
          </p:cNvSpPr>
          <p:nvPr/>
        </p:nvSpPr>
        <p:spPr bwMode="auto">
          <a:xfrm>
            <a:off x="5480050" y="2420938"/>
            <a:ext cx="12858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Salivary glands</a:t>
            </a:r>
          </a:p>
        </p:txBody>
      </p:sp>
      <p:sp>
        <p:nvSpPr>
          <p:cNvPr id="12294" name="Text Box 6"/>
          <p:cNvSpPr txBox="1">
            <a:spLocks noChangeArrowheads="1"/>
          </p:cNvSpPr>
          <p:nvPr/>
        </p:nvSpPr>
        <p:spPr bwMode="auto">
          <a:xfrm>
            <a:off x="5480050" y="3373438"/>
            <a:ext cx="449263"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Liver</a:t>
            </a:r>
          </a:p>
        </p:txBody>
      </p:sp>
      <p:sp>
        <p:nvSpPr>
          <p:cNvPr id="12295" name="Text Box 7"/>
          <p:cNvSpPr txBox="1">
            <a:spLocks noChangeArrowheads="1"/>
          </p:cNvSpPr>
          <p:nvPr/>
        </p:nvSpPr>
        <p:spPr bwMode="auto">
          <a:xfrm>
            <a:off x="5480050" y="4465638"/>
            <a:ext cx="9890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Gallbladder</a:t>
            </a:r>
          </a:p>
        </p:txBody>
      </p:sp>
      <p:sp>
        <p:nvSpPr>
          <p:cNvPr id="12296" name="Text Box 8"/>
          <p:cNvSpPr txBox="1">
            <a:spLocks noChangeArrowheads="1"/>
          </p:cNvSpPr>
          <p:nvPr/>
        </p:nvSpPr>
        <p:spPr bwMode="auto">
          <a:xfrm>
            <a:off x="5492750" y="5202238"/>
            <a:ext cx="788988"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Pancreas</a:t>
            </a:r>
          </a:p>
        </p:txBody>
      </p:sp>
      <p:sp>
        <p:nvSpPr>
          <p:cNvPr id="12297" name="Text Box 9"/>
          <p:cNvSpPr txBox="1">
            <a:spLocks noChangeArrowheads="1"/>
          </p:cNvSpPr>
          <p:nvPr/>
        </p:nvSpPr>
        <p:spPr bwMode="auto">
          <a:xfrm>
            <a:off x="5492750" y="2700338"/>
            <a:ext cx="174148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Secretion of lubricating fluid</a:t>
            </a:r>
            <a:br>
              <a:rPr lang="en-US" altLang="en-US" sz="1000" b="1">
                <a:solidFill>
                  <a:srgbClr val="000000"/>
                </a:solidFill>
              </a:rPr>
            </a:br>
            <a:r>
              <a:rPr lang="en-US" altLang="en-US" sz="1000" b="1">
                <a:solidFill>
                  <a:srgbClr val="000000"/>
                </a:solidFill>
              </a:rPr>
              <a:t>containing enzymes that</a:t>
            </a:r>
            <a:br>
              <a:rPr lang="en-US" altLang="en-US" sz="1000" b="1">
                <a:solidFill>
                  <a:srgbClr val="000000"/>
                </a:solidFill>
              </a:rPr>
            </a:br>
            <a:r>
              <a:rPr lang="en-US" altLang="en-US" sz="1000" b="1">
                <a:solidFill>
                  <a:srgbClr val="000000"/>
                </a:solidFill>
              </a:rPr>
              <a:t>break down carbohydrates</a:t>
            </a:r>
          </a:p>
        </p:txBody>
      </p:sp>
      <p:sp>
        <p:nvSpPr>
          <p:cNvPr id="12298" name="Text Box 10"/>
          <p:cNvSpPr txBox="1">
            <a:spLocks noChangeArrowheads="1"/>
          </p:cNvSpPr>
          <p:nvPr/>
        </p:nvSpPr>
        <p:spPr bwMode="auto">
          <a:xfrm>
            <a:off x="5492750" y="3614738"/>
            <a:ext cx="186848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Secretion of bile (important</a:t>
            </a:r>
            <a:br>
              <a:rPr lang="en-US" altLang="en-US" sz="1000" b="1">
                <a:solidFill>
                  <a:srgbClr val="000000"/>
                </a:solidFill>
              </a:rPr>
            </a:br>
            <a:r>
              <a:rPr lang="en-US" altLang="en-US" sz="1000" b="1">
                <a:solidFill>
                  <a:srgbClr val="000000"/>
                </a:solidFill>
              </a:rPr>
              <a:t>for lipid digestion), storage of</a:t>
            </a:r>
            <a:br>
              <a:rPr lang="en-US" altLang="en-US" sz="1000" b="1">
                <a:solidFill>
                  <a:srgbClr val="000000"/>
                </a:solidFill>
              </a:rPr>
            </a:br>
            <a:r>
              <a:rPr lang="en-US" altLang="en-US" sz="1000" b="1">
                <a:solidFill>
                  <a:srgbClr val="000000"/>
                </a:solidFill>
              </a:rPr>
              <a:t>nutrients, many other vital</a:t>
            </a:r>
            <a:br>
              <a:rPr lang="en-US" altLang="en-US" sz="1000" b="1">
                <a:solidFill>
                  <a:srgbClr val="000000"/>
                </a:solidFill>
              </a:rPr>
            </a:br>
            <a:r>
              <a:rPr lang="en-US" altLang="en-US" sz="1000" b="1">
                <a:solidFill>
                  <a:srgbClr val="000000"/>
                </a:solidFill>
              </a:rPr>
              <a:t>functions</a:t>
            </a:r>
          </a:p>
        </p:txBody>
      </p:sp>
      <p:sp>
        <p:nvSpPr>
          <p:cNvPr id="12299" name="Text Box 11"/>
          <p:cNvSpPr txBox="1">
            <a:spLocks noChangeArrowheads="1"/>
          </p:cNvSpPr>
          <p:nvPr/>
        </p:nvSpPr>
        <p:spPr bwMode="auto">
          <a:xfrm>
            <a:off x="5492750" y="4741863"/>
            <a:ext cx="174148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Storage and concentration of</a:t>
            </a:r>
            <a:br>
              <a:rPr lang="en-US" altLang="en-US" sz="1000" b="1">
                <a:solidFill>
                  <a:srgbClr val="000000"/>
                </a:solidFill>
              </a:rPr>
            </a:br>
            <a:r>
              <a:rPr lang="en-US" altLang="en-US" sz="1000" b="1">
                <a:solidFill>
                  <a:srgbClr val="000000"/>
                </a:solidFill>
              </a:rPr>
              <a:t>bile</a:t>
            </a:r>
          </a:p>
        </p:txBody>
      </p:sp>
      <p:sp>
        <p:nvSpPr>
          <p:cNvPr id="12300" name="Text Box 12"/>
          <p:cNvSpPr txBox="1">
            <a:spLocks noChangeArrowheads="1"/>
          </p:cNvSpPr>
          <p:nvPr/>
        </p:nvSpPr>
        <p:spPr bwMode="auto">
          <a:xfrm>
            <a:off x="5480050" y="5468938"/>
            <a:ext cx="1909763"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Exocrine cells secrete buffers</a:t>
            </a:r>
            <a:br>
              <a:rPr lang="en-US" altLang="en-US" sz="1000" b="1">
                <a:solidFill>
                  <a:srgbClr val="000000"/>
                </a:solidFill>
              </a:rPr>
            </a:br>
            <a:r>
              <a:rPr lang="en-US" altLang="en-US" sz="1000" b="1">
                <a:solidFill>
                  <a:srgbClr val="000000"/>
                </a:solidFill>
              </a:rPr>
              <a:t>and digestive enzymes;</a:t>
            </a:r>
            <a:br>
              <a:rPr lang="en-US" altLang="en-US" sz="1000" b="1">
                <a:solidFill>
                  <a:srgbClr val="000000"/>
                </a:solidFill>
              </a:rPr>
            </a:br>
            <a:r>
              <a:rPr lang="en-US" altLang="en-US" sz="1000" b="1">
                <a:solidFill>
                  <a:srgbClr val="000000"/>
                </a:solidFill>
              </a:rPr>
              <a:t>endocrine cells secrete</a:t>
            </a:r>
            <a:br>
              <a:rPr lang="en-US" altLang="en-US" sz="1000" b="1">
                <a:solidFill>
                  <a:srgbClr val="000000"/>
                </a:solidFill>
              </a:rPr>
            </a:br>
            <a:r>
              <a:rPr lang="en-US" altLang="en-US" sz="1000" b="1">
                <a:solidFill>
                  <a:srgbClr val="000000"/>
                </a:solidFill>
              </a:rPr>
              <a:t>hormones</a:t>
            </a:r>
          </a:p>
        </p:txBody>
      </p:sp>
      <p:sp>
        <p:nvSpPr>
          <p:cNvPr id="12301" name="Line 13"/>
          <p:cNvSpPr>
            <a:spLocks noChangeShapeType="1"/>
          </p:cNvSpPr>
          <p:nvPr/>
        </p:nvSpPr>
        <p:spPr bwMode="auto">
          <a:xfrm>
            <a:off x="5187950" y="2501900"/>
            <a:ext cx="17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02" name="Line 14"/>
          <p:cNvSpPr>
            <a:spLocks noChangeShapeType="1"/>
          </p:cNvSpPr>
          <p:nvPr/>
        </p:nvSpPr>
        <p:spPr bwMode="auto">
          <a:xfrm>
            <a:off x="4864100" y="5295900"/>
            <a:ext cx="501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03" name="Line 15"/>
          <p:cNvSpPr>
            <a:spLocks noChangeShapeType="1"/>
          </p:cNvSpPr>
          <p:nvPr/>
        </p:nvSpPr>
        <p:spPr bwMode="auto">
          <a:xfrm>
            <a:off x="3259138" y="1449388"/>
            <a:ext cx="1933575" cy="10541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04" name="Line 16"/>
          <p:cNvSpPr>
            <a:spLocks noChangeShapeType="1"/>
          </p:cNvSpPr>
          <p:nvPr/>
        </p:nvSpPr>
        <p:spPr bwMode="auto">
          <a:xfrm>
            <a:off x="3271838" y="1455738"/>
            <a:ext cx="1920875" cy="1047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12305" name="Group 17"/>
          <p:cNvGrpSpPr>
            <a:grpSpLocks/>
          </p:cNvGrpSpPr>
          <p:nvPr/>
        </p:nvGrpSpPr>
        <p:grpSpPr bwMode="auto">
          <a:xfrm flipV="1">
            <a:off x="4719638" y="3462338"/>
            <a:ext cx="644525" cy="42862"/>
            <a:chOff x="3328" y="1860"/>
            <a:chExt cx="332" cy="0"/>
          </a:xfrm>
        </p:grpSpPr>
        <p:sp>
          <p:nvSpPr>
            <p:cNvPr id="12313" name="Line 18"/>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14" name="Line 19"/>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12306" name="Line 20"/>
          <p:cNvSpPr>
            <a:spLocks noChangeShapeType="1"/>
          </p:cNvSpPr>
          <p:nvPr/>
        </p:nvSpPr>
        <p:spPr bwMode="auto">
          <a:xfrm flipV="1">
            <a:off x="3271838" y="3462338"/>
            <a:ext cx="1444625" cy="6731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07" name="Line 21"/>
          <p:cNvSpPr>
            <a:spLocks noChangeShapeType="1"/>
          </p:cNvSpPr>
          <p:nvPr/>
        </p:nvSpPr>
        <p:spPr bwMode="auto">
          <a:xfrm flipV="1">
            <a:off x="3278188" y="3462338"/>
            <a:ext cx="1438275" cy="673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12308" name="Group 22"/>
          <p:cNvGrpSpPr>
            <a:grpSpLocks/>
          </p:cNvGrpSpPr>
          <p:nvPr/>
        </p:nvGrpSpPr>
        <p:grpSpPr bwMode="auto">
          <a:xfrm flipV="1">
            <a:off x="3043238" y="4554538"/>
            <a:ext cx="2320925" cy="42862"/>
            <a:chOff x="3328" y="1860"/>
            <a:chExt cx="332" cy="0"/>
          </a:xfrm>
        </p:grpSpPr>
        <p:sp>
          <p:nvSpPr>
            <p:cNvPr id="12311" name="Line 23"/>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12" name="Line 24"/>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12309" name="Line 25"/>
          <p:cNvSpPr>
            <a:spLocks noChangeShapeType="1"/>
          </p:cNvSpPr>
          <p:nvPr/>
        </p:nvSpPr>
        <p:spPr bwMode="auto">
          <a:xfrm>
            <a:off x="3163888" y="4827588"/>
            <a:ext cx="1704975" cy="469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2310" name="Line 26"/>
          <p:cNvSpPr>
            <a:spLocks noChangeShapeType="1"/>
          </p:cNvSpPr>
          <p:nvPr/>
        </p:nvSpPr>
        <p:spPr bwMode="auto">
          <a:xfrm>
            <a:off x="3170238" y="4827588"/>
            <a:ext cx="1698625"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136198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24-1 The Digestive Tract</a:t>
            </a:r>
          </a:p>
        </p:txBody>
      </p:sp>
      <p:sp>
        <p:nvSpPr>
          <p:cNvPr id="13315" name="Rectangle 3"/>
          <p:cNvSpPr>
            <a:spLocks noGrp="1" noChangeArrowheads="1"/>
          </p:cNvSpPr>
          <p:nvPr>
            <p:ph type="body" idx="1"/>
          </p:nvPr>
        </p:nvSpPr>
        <p:spPr>
          <a:xfrm>
            <a:off x="304800" y="1168400"/>
            <a:ext cx="8229600" cy="5181600"/>
          </a:xfrm>
        </p:spPr>
        <p:txBody>
          <a:bodyPr/>
          <a:lstStyle/>
          <a:p>
            <a:pPr marL="330200" indent="-330200">
              <a:lnSpc>
                <a:spcPct val="125000"/>
              </a:lnSpc>
            </a:pPr>
            <a:r>
              <a:rPr lang="en-US" altLang="en-US" smtClean="0">
                <a:solidFill>
                  <a:srgbClr val="000000"/>
                </a:solidFill>
              </a:rPr>
              <a:t>Six Functions of the </a:t>
            </a:r>
            <a:r>
              <a:rPr lang="en-US" altLang="en-US" b="1" smtClean="0">
                <a:solidFill>
                  <a:srgbClr val="000000"/>
                </a:solidFill>
              </a:rPr>
              <a:t>Digestive System</a:t>
            </a:r>
            <a:r>
              <a:rPr lang="en-US" altLang="en-US" smtClean="0">
                <a:solidFill>
                  <a:srgbClr val="000000"/>
                </a:solidFill>
              </a:rPr>
              <a:t> </a:t>
            </a:r>
          </a:p>
          <a:p>
            <a:pPr marL="749300" lvl="1" indent="-292100">
              <a:lnSpc>
                <a:spcPct val="125000"/>
              </a:lnSpc>
              <a:buFont typeface="Times" pitchFamily="84" charset="0"/>
              <a:buAutoNum type="arabicPeriod"/>
            </a:pPr>
            <a:r>
              <a:rPr lang="en-US" altLang="en-US" b="1" smtClean="0">
                <a:solidFill>
                  <a:srgbClr val="000000"/>
                </a:solidFill>
              </a:rPr>
              <a:t>  Ingestion</a:t>
            </a:r>
            <a:r>
              <a:rPr lang="en-US" altLang="en-US" smtClean="0">
                <a:solidFill>
                  <a:srgbClr val="000000"/>
                </a:solidFill>
              </a:rPr>
              <a:t> </a:t>
            </a:r>
          </a:p>
          <a:p>
            <a:pPr marL="749300" lvl="1" indent="-292100">
              <a:lnSpc>
                <a:spcPct val="125000"/>
              </a:lnSpc>
              <a:buFont typeface="Times" pitchFamily="84" charset="0"/>
              <a:buAutoNum type="arabicPeriod"/>
            </a:pPr>
            <a:r>
              <a:rPr lang="en-US" altLang="en-US" b="1" smtClean="0">
                <a:solidFill>
                  <a:srgbClr val="000000"/>
                </a:solidFill>
              </a:rPr>
              <a:t>  Mechanical processing</a:t>
            </a:r>
            <a:r>
              <a:rPr lang="en-US" altLang="en-US" smtClean="0">
                <a:solidFill>
                  <a:srgbClr val="000000"/>
                </a:solidFill>
              </a:rPr>
              <a:t> </a:t>
            </a:r>
          </a:p>
          <a:p>
            <a:pPr marL="749300" lvl="1" indent="-292100">
              <a:lnSpc>
                <a:spcPct val="125000"/>
              </a:lnSpc>
              <a:buFont typeface="Times" pitchFamily="84" charset="0"/>
              <a:buAutoNum type="arabicPeriod" startAt="3"/>
            </a:pPr>
            <a:r>
              <a:rPr lang="en-US" altLang="en-US" b="1" smtClean="0">
                <a:solidFill>
                  <a:srgbClr val="000000"/>
                </a:solidFill>
              </a:rPr>
              <a:t>  Digestion</a:t>
            </a:r>
            <a:r>
              <a:rPr lang="en-US" altLang="en-US" smtClean="0">
                <a:solidFill>
                  <a:srgbClr val="000000"/>
                </a:solidFill>
              </a:rPr>
              <a:t> </a:t>
            </a:r>
          </a:p>
          <a:p>
            <a:pPr marL="749300" lvl="1" indent="-292100">
              <a:lnSpc>
                <a:spcPct val="125000"/>
              </a:lnSpc>
              <a:buFont typeface="Times" pitchFamily="84" charset="0"/>
              <a:buAutoNum type="arabicPeriod" startAt="3"/>
            </a:pPr>
            <a:r>
              <a:rPr lang="en-US" altLang="en-US" b="1" smtClean="0">
                <a:solidFill>
                  <a:srgbClr val="000000"/>
                </a:solidFill>
              </a:rPr>
              <a:t>  Secretion</a:t>
            </a:r>
          </a:p>
          <a:p>
            <a:pPr marL="749300" lvl="1" indent="-292100">
              <a:lnSpc>
                <a:spcPct val="125000"/>
              </a:lnSpc>
              <a:buFont typeface="Times" pitchFamily="84" charset="0"/>
              <a:buAutoNum type="arabicPeriod" startAt="3"/>
            </a:pPr>
            <a:r>
              <a:rPr lang="en-US" altLang="en-US" b="1" smtClean="0">
                <a:solidFill>
                  <a:srgbClr val="000000"/>
                </a:solidFill>
              </a:rPr>
              <a:t>  Absorption</a:t>
            </a:r>
          </a:p>
          <a:p>
            <a:pPr marL="749300" lvl="1" indent="-292100">
              <a:lnSpc>
                <a:spcPct val="125000"/>
              </a:lnSpc>
              <a:buFont typeface="Times" pitchFamily="84" charset="0"/>
              <a:buAutoNum type="arabicPeriod" startAt="3"/>
            </a:pPr>
            <a:r>
              <a:rPr lang="en-US" altLang="en-US" b="1" smtClean="0">
                <a:solidFill>
                  <a:srgbClr val="000000"/>
                </a:solidFill>
              </a:rPr>
              <a:t>  Excretion</a:t>
            </a:r>
          </a:p>
        </p:txBody>
      </p:sp>
      <p:sp>
        <p:nvSpPr>
          <p:cNvPr id="1331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242956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US" altLang="en-US" smtClean="0"/>
              <a:t>24-1 The Digestive Tract</a:t>
            </a:r>
          </a:p>
        </p:txBody>
      </p:sp>
      <p:sp>
        <p:nvSpPr>
          <p:cNvPr id="14339" name="Rectangle 3"/>
          <p:cNvSpPr>
            <a:spLocks noGrp="1" noChangeArrowheads="1"/>
          </p:cNvSpPr>
          <p:nvPr>
            <p:ph type="body" idx="4294967295"/>
          </p:nvPr>
        </p:nvSpPr>
        <p:spPr>
          <a:xfrm>
            <a:off x="304800" y="1257300"/>
            <a:ext cx="8229600" cy="5181600"/>
          </a:xfrm>
        </p:spPr>
        <p:txBody>
          <a:bodyPr/>
          <a:lstStyle/>
          <a:p>
            <a:r>
              <a:rPr lang="en-US" altLang="en-US" b="1" smtClean="0">
                <a:solidFill>
                  <a:srgbClr val="000000"/>
                </a:solidFill>
              </a:rPr>
              <a:t>Ingestion</a:t>
            </a:r>
            <a:r>
              <a:rPr lang="en-US" altLang="en-US" smtClean="0">
                <a:solidFill>
                  <a:srgbClr val="000000"/>
                </a:solidFill>
              </a:rPr>
              <a:t> </a:t>
            </a:r>
          </a:p>
          <a:p>
            <a:pPr marL="1028700" lvl="1" indent="-457200"/>
            <a:r>
              <a:rPr lang="en-US" altLang="en-US" smtClean="0">
                <a:solidFill>
                  <a:srgbClr val="000000"/>
                </a:solidFill>
              </a:rPr>
              <a:t>Occurs when materials enter digestive tract via the mouth</a:t>
            </a:r>
          </a:p>
          <a:p>
            <a:r>
              <a:rPr lang="en-US" altLang="en-US" b="1" smtClean="0">
                <a:solidFill>
                  <a:srgbClr val="000000"/>
                </a:solidFill>
              </a:rPr>
              <a:t>Mechanical Processing</a:t>
            </a:r>
            <a:r>
              <a:rPr lang="en-US" altLang="en-US" smtClean="0">
                <a:solidFill>
                  <a:srgbClr val="000000"/>
                </a:solidFill>
              </a:rPr>
              <a:t> </a:t>
            </a:r>
          </a:p>
          <a:p>
            <a:pPr marL="1028700" lvl="1" indent="-457200"/>
            <a:r>
              <a:rPr lang="en-US" altLang="en-US" smtClean="0">
                <a:solidFill>
                  <a:srgbClr val="000000"/>
                </a:solidFill>
              </a:rPr>
              <a:t>Crushing and shearing</a:t>
            </a:r>
          </a:p>
          <a:p>
            <a:pPr marL="1028700" lvl="1" indent="-457200"/>
            <a:r>
              <a:rPr lang="en-US" altLang="en-US" smtClean="0">
                <a:solidFill>
                  <a:srgbClr val="000000"/>
                </a:solidFill>
              </a:rPr>
              <a:t>Makes materials easier to propel along digestive tract</a:t>
            </a:r>
          </a:p>
          <a:p>
            <a:r>
              <a:rPr lang="en-US" altLang="en-US" b="1" smtClean="0">
                <a:solidFill>
                  <a:srgbClr val="000000"/>
                </a:solidFill>
              </a:rPr>
              <a:t>Digestion</a:t>
            </a:r>
            <a:r>
              <a:rPr lang="en-US" altLang="en-US" smtClean="0">
                <a:solidFill>
                  <a:srgbClr val="000000"/>
                </a:solidFill>
              </a:rPr>
              <a:t> </a:t>
            </a:r>
          </a:p>
          <a:p>
            <a:pPr marL="1028700" lvl="1" indent="-457200"/>
            <a:r>
              <a:rPr lang="en-US" altLang="en-US" smtClean="0">
                <a:solidFill>
                  <a:srgbClr val="000000"/>
                </a:solidFill>
              </a:rPr>
              <a:t>The chemical breakdown of food into small organic fragments for absorption by digestive epithelium</a:t>
            </a:r>
          </a:p>
        </p:txBody>
      </p:sp>
      <p:sp>
        <p:nvSpPr>
          <p:cNvPr id="1434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1630796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 calcmode="lin" valueType="num">
                                      <p:cBhvr additive="base">
                                        <p:cTn id="35"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24-1 The Digestive Tract</a:t>
            </a:r>
          </a:p>
        </p:txBody>
      </p:sp>
      <p:sp>
        <p:nvSpPr>
          <p:cNvPr id="15363" name="Rectangle 3"/>
          <p:cNvSpPr>
            <a:spLocks noGrp="1" noChangeArrowheads="1"/>
          </p:cNvSpPr>
          <p:nvPr>
            <p:ph type="body" idx="1"/>
          </p:nvPr>
        </p:nvSpPr>
        <p:spPr>
          <a:xfrm>
            <a:off x="304800" y="1208088"/>
            <a:ext cx="8229600" cy="5446712"/>
          </a:xfrm>
        </p:spPr>
        <p:txBody>
          <a:bodyPr/>
          <a:lstStyle/>
          <a:p>
            <a:pPr>
              <a:lnSpc>
                <a:spcPct val="115000"/>
              </a:lnSpc>
            </a:pPr>
            <a:r>
              <a:rPr lang="en-US" altLang="en-US" b="1" smtClean="0">
                <a:solidFill>
                  <a:srgbClr val="000000"/>
                </a:solidFill>
              </a:rPr>
              <a:t>Secretion</a:t>
            </a:r>
            <a:endParaRPr lang="en-US" altLang="en-US" smtClean="0">
              <a:solidFill>
                <a:srgbClr val="000000"/>
              </a:solidFill>
            </a:endParaRPr>
          </a:p>
          <a:p>
            <a:pPr marL="863600" lvl="1" indent="-406400">
              <a:lnSpc>
                <a:spcPct val="115000"/>
              </a:lnSpc>
            </a:pPr>
            <a:r>
              <a:rPr lang="en-US" altLang="en-US" sz="2500" smtClean="0">
                <a:solidFill>
                  <a:srgbClr val="000000"/>
                </a:solidFill>
              </a:rPr>
              <a:t>Is the release of water, acids, enzymes, buffers, and salts </a:t>
            </a:r>
          </a:p>
          <a:p>
            <a:pPr marL="863600" lvl="1" indent="-406400">
              <a:lnSpc>
                <a:spcPct val="115000"/>
              </a:lnSpc>
            </a:pPr>
            <a:r>
              <a:rPr lang="en-US" altLang="en-US" sz="2500" smtClean="0">
                <a:solidFill>
                  <a:srgbClr val="000000"/>
                </a:solidFill>
              </a:rPr>
              <a:t>By epithelium of digestive tract</a:t>
            </a:r>
          </a:p>
          <a:p>
            <a:pPr marL="863600" lvl="1" indent="-406400">
              <a:lnSpc>
                <a:spcPct val="115000"/>
              </a:lnSpc>
            </a:pPr>
            <a:r>
              <a:rPr lang="en-US" altLang="en-US" sz="2500" smtClean="0">
                <a:solidFill>
                  <a:srgbClr val="000000"/>
                </a:solidFill>
              </a:rPr>
              <a:t>By glandular organs</a:t>
            </a:r>
          </a:p>
        </p:txBody>
      </p:sp>
      <p:sp>
        <p:nvSpPr>
          <p:cNvPr id="1536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774525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24-1 The Digestive Tract</a:t>
            </a:r>
          </a:p>
        </p:txBody>
      </p:sp>
      <p:sp>
        <p:nvSpPr>
          <p:cNvPr id="16387" name="Rectangle 3"/>
          <p:cNvSpPr>
            <a:spLocks noGrp="1" noChangeArrowheads="1"/>
          </p:cNvSpPr>
          <p:nvPr>
            <p:ph type="body" idx="1"/>
          </p:nvPr>
        </p:nvSpPr>
        <p:spPr>
          <a:xfrm>
            <a:off x="304800" y="1208088"/>
            <a:ext cx="8229600" cy="5446712"/>
          </a:xfrm>
        </p:spPr>
        <p:txBody>
          <a:bodyPr/>
          <a:lstStyle/>
          <a:p>
            <a:pPr>
              <a:lnSpc>
                <a:spcPct val="115000"/>
              </a:lnSpc>
            </a:pPr>
            <a:r>
              <a:rPr lang="en-US" altLang="en-US" b="1" smtClean="0">
                <a:solidFill>
                  <a:srgbClr val="000000"/>
                </a:solidFill>
              </a:rPr>
              <a:t>Absorption</a:t>
            </a:r>
            <a:r>
              <a:rPr lang="en-US" altLang="en-US" smtClean="0">
                <a:solidFill>
                  <a:srgbClr val="000000"/>
                </a:solidFill>
              </a:rPr>
              <a:t> </a:t>
            </a:r>
          </a:p>
          <a:p>
            <a:pPr marL="863600" lvl="1" indent="-406400">
              <a:lnSpc>
                <a:spcPct val="115000"/>
              </a:lnSpc>
            </a:pPr>
            <a:r>
              <a:rPr lang="en-US" altLang="en-US" sz="2500" smtClean="0">
                <a:solidFill>
                  <a:srgbClr val="000000"/>
                </a:solidFill>
              </a:rPr>
              <a:t>Movement of organic substrates, electrolytes, vitamins, and water</a:t>
            </a:r>
          </a:p>
          <a:p>
            <a:pPr marL="863600" lvl="1" indent="-406400">
              <a:lnSpc>
                <a:spcPct val="115000"/>
              </a:lnSpc>
            </a:pPr>
            <a:r>
              <a:rPr lang="en-US" altLang="en-US" sz="2500" smtClean="0">
                <a:solidFill>
                  <a:srgbClr val="000000"/>
                </a:solidFill>
              </a:rPr>
              <a:t>Across digestive epithelium</a:t>
            </a:r>
          </a:p>
          <a:p>
            <a:pPr marL="863600" lvl="1" indent="-406400">
              <a:lnSpc>
                <a:spcPct val="115000"/>
              </a:lnSpc>
            </a:pPr>
            <a:r>
              <a:rPr lang="en-US" altLang="en-US" sz="2500" smtClean="0">
                <a:solidFill>
                  <a:srgbClr val="000000"/>
                </a:solidFill>
              </a:rPr>
              <a:t>Into interstitial fluid of digestive tract</a:t>
            </a:r>
          </a:p>
          <a:p>
            <a:pPr>
              <a:lnSpc>
                <a:spcPct val="115000"/>
              </a:lnSpc>
            </a:pPr>
            <a:r>
              <a:rPr lang="en-US" altLang="en-US" b="1" smtClean="0">
                <a:solidFill>
                  <a:srgbClr val="000000"/>
                </a:solidFill>
              </a:rPr>
              <a:t>Excretion</a:t>
            </a:r>
            <a:r>
              <a:rPr lang="en-US" altLang="en-US" smtClean="0">
                <a:solidFill>
                  <a:srgbClr val="000000"/>
                </a:solidFill>
              </a:rPr>
              <a:t> </a:t>
            </a:r>
          </a:p>
          <a:p>
            <a:pPr marL="863600" lvl="1" indent="-406400">
              <a:lnSpc>
                <a:spcPct val="115000"/>
              </a:lnSpc>
            </a:pPr>
            <a:r>
              <a:rPr lang="en-US" altLang="en-US" sz="2500" smtClean="0">
                <a:solidFill>
                  <a:srgbClr val="000000"/>
                </a:solidFill>
              </a:rPr>
              <a:t>Removal of waste products from body fluids</a:t>
            </a:r>
          </a:p>
          <a:p>
            <a:pPr marL="863600" lvl="1" indent="-406400">
              <a:lnSpc>
                <a:spcPct val="115000"/>
              </a:lnSpc>
            </a:pPr>
            <a:r>
              <a:rPr lang="en-US" altLang="en-US" sz="2500" smtClean="0">
                <a:solidFill>
                  <a:srgbClr val="000000"/>
                </a:solidFill>
              </a:rPr>
              <a:t>Process called </a:t>
            </a:r>
            <a:r>
              <a:rPr lang="en-US" altLang="en-US" sz="2500" b="1" smtClean="0">
                <a:solidFill>
                  <a:srgbClr val="000000"/>
                </a:solidFill>
              </a:rPr>
              <a:t>defecation</a:t>
            </a:r>
            <a:r>
              <a:rPr lang="en-US" altLang="en-US" sz="2500" smtClean="0">
                <a:solidFill>
                  <a:srgbClr val="000000"/>
                </a:solidFill>
              </a:rPr>
              <a:t> removes </a:t>
            </a:r>
            <a:r>
              <a:rPr lang="en-US" altLang="en-US" sz="2500" b="1" smtClean="0">
                <a:solidFill>
                  <a:srgbClr val="000000"/>
                </a:solidFill>
              </a:rPr>
              <a:t>feces</a:t>
            </a:r>
          </a:p>
        </p:txBody>
      </p:sp>
      <p:sp>
        <p:nvSpPr>
          <p:cNvPr id="16388"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92802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387">
                                            <p:txEl>
                                              <p:pRg st="5" end="5"/>
                                            </p:txEl>
                                          </p:spTgt>
                                        </p:tgtEl>
                                        <p:attrNameLst>
                                          <p:attrName>style.visibility</p:attrName>
                                        </p:attrNameLst>
                                      </p:cBhvr>
                                      <p:to>
                                        <p:strVal val="visible"/>
                                      </p:to>
                                    </p:set>
                                    <p:anim calcmode="lin" valueType="num">
                                      <p:cBhvr additive="base">
                                        <p:cTn id="29"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 calcmode="lin" valueType="num">
                                      <p:cBhvr additive="base">
                                        <p:cTn id="3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24-1 The Digestive Tract</a:t>
            </a:r>
          </a:p>
        </p:txBody>
      </p:sp>
      <p:sp>
        <p:nvSpPr>
          <p:cNvPr id="17411" name="Rectangle 3"/>
          <p:cNvSpPr>
            <a:spLocks noGrp="1" noChangeArrowheads="1"/>
          </p:cNvSpPr>
          <p:nvPr>
            <p:ph type="body" idx="1"/>
          </p:nvPr>
        </p:nvSpPr>
        <p:spPr>
          <a:xfrm>
            <a:off x="304800" y="1168400"/>
            <a:ext cx="8229600" cy="4876800"/>
          </a:xfrm>
        </p:spPr>
        <p:txBody>
          <a:bodyPr/>
          <a:lstStyle/>
          <a:p>
            <a:pPr marL="330200" indent="-330200">
              <a:lnSpc>
                <a:spcPct val="125000"/>
              </a:lnSpc>
            </a:pPr>
            <a:r>
              <a:rPr lang="en-US" altLang="en-US" smtClean="0">
                <a:solidFill>
                  <a:srgbClr val="000000"/>
                </a:solidFill>
              </a:rPr>
              <a:t>The Lining of the Digestive Tract </a:t>
            </a:r>
          </a:p>
          <a:p>
            <a:pPr marL="749300" lvl="1" indent="-304800">
              <a:lnSpc>
                <a:spcPct val="125000"/>
              </a:lnSpc>
            </a:pPr>
            <a:r>
              <a:rPr lang="en-US" altLang="en-US" smtClean="0">
                <a:solidFill>
                  <a:srgbClr val="000000"/>
                </a:solidFill>
              </a:rPr>
              <a:t>Safeguards surrounding tissues against:</a:t>
            </a:r>
          </a:p>
          <a:p>
            <a:pPr marL="1295400" lvl="2" indent="-381000">
              <a:lnSpc>
                <a:spcPct val="125000"/>
              </a:lnSpc>
              <a:buFont typeface="Arial" charset="0"/>
              <a:buAutoNum type="arabicPeriod"/>
            </a:pPr>
            <a:r>
              <a:rPr lang="en-US" altLang="en-US" smtClean="0">
                <a:solidFill>
                  <a:srgbClr val="000000"/>
                </a:solidFill>
              </a:rPr>
              <a:t>Corrosive effects of digestive acids and enzymes</a:t>
            </a:r>
          </a:p>
          <a:p>
            <a:pPr marL="1295400" lvl="2" indent="-381000">
              <a:lnSpc>
                <a:spcPct val="125000"/>
              </a:lnSpc>
              <a:buFont typeface="Arial" charset="0"/>
              <a:buAutoNum type="arabicPeriod"/>
            </a:pPr>
            <a:r>
              <a:rPr lang="en-US" altLang="en-US" smtClean="0">
                <a:solidFill>
                  <a:srgbClr val="000000"/>
                </a:solidFill>
              </a:rPr>
              <a:t>Mechanical stresses, such as</a:t>
            </a:r>
            <a:r>
              <a:rPr lang="en-US" altLang="en-US" i="1" smtClean="0">
                <a:solidFill>
                  <a:srgbClr val="000000"/>
                </a:solidFill>
              </a:rPr>
              <a:t> </a:t>
            </a:r>
            <a:r>
              <a:rPr lang="en-US" altLang="en-US" smtClean="0">
                <a:solidFill>
                  <a:srgbClr val="000000"/>
                </a:solidFill>
              </a:rPr>
              <a:t>abrasion</a:t>
            </a:r>
          </a:p>
          <a:p>
            <a:pPr marL="1295400" lvl="2" indent="-381000">
              <a:lnSpc>
                <a:spcPct val="125000"/>
              </a:lnSpc>
              <a:buFont typeface="Arial" charset="0"/>
              <a:buAutoNum type="arabicPeriod"/>
            </a:pPr>
            <a:r>
              <a:rPr lang="en-US" altLang="en-US" smtClean="0">
                <a:solidFill>
                  <a:srgbClr val="000000"/>
                </a:solidFill>
              </a:rPr>
              <a:t>Bacteria either ingested with food or that reside in digestive tract</a:t>
            </a:r>
          </a:p>
          <a:p>
            <a:pPr marL="1295400" lvl="2" indent="-381000">
              <a:lnSpc>
                <a:spcPct val="125000"/>
              </a:lnSpc>
              <a:buFont typeface="Times" pitchFamily="84" charset="0"/>
              <a:buNone/>
            </a:pPr>
            <a:endParaRPr lang="en-US" altLang="en-US" smtClean="0">
              <a:solidFill>
                <a:srgbClr val="000000"/>
              </a:solidFill>
            </a:endParaRPr>
          </a:p>
        </p:txBody>
      </p:sp>
      <p:sp>
        <p:nvSpPr>
          <p:cNvPr id="1741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03741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11">
                                            <p:txEl>
                                              <p:pRg st="4" end="4"/>
                                            </p:txEl>
                                          </p:spTgt>
                                        </p:tgtEl>
                                        <p:attrNameLst>
                                          <p:attrName>style.visibility</p:attrName>
                                        </p:attrNameLst>
                                      </p:cBhvr>
                                      <p:to>
                                        <p:strVal val="visible"/>
                                      </p:to>
                                    </p:set>
                                    <p:anim calcmode="lin" valueType="num">
                                      <p:cBhvr additive="base">
                                        <p:cTn id="2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24-1 The Digestive Tract</a:t>
            </a:r>
          </a:p>
        </p:txBody>
      </p:sp>
      <p:sp>
        <p:nvSpPr>
          <p:cNvPr id="18435" name="Rectangle 3"/>
          <p:cNvSpPr>
            <a:spLocks noGrp="1" noChangeArrowheads="1"/>
          </p:cNvSpPr>
          <p:nvPr>
            <p:ph type="body" idx="1"/>
          </p:nvPr>
        </p:nvSpPr>
        <p:spPr>
          <a:xfrm>
            <a:off x="304800" y="1168400"/>
            <a:ext cx="8153400" cy="5446713"/>
          </a:xfrm>
        </p:spPr>
        <p:txBody>
          <a:bodyPr/>
          <a:lstStyle/>
          <a:p>
            <a:pPr>
              <a:lnSpc>
                <a:spcPct val="125000"/>
              </a:lnSpc>
            </a:pPr>
            <a:r>
              <a:rPr lang="en-US" altLang="en-US" smtClean="0">
                <a:solidFill>
                  <a:srgbClr val="000000"/>
                </a:solidFill>
              </a:rPr>
              <a:t>The Digestive Organs and the Peritoneum</a:t>
            </a:r>
          </a:p>
          <a:p>
            <a:pPr lvl="1">
              <a:lnSpc>
                <a:spcPct val="125000"/>
              </a:lnSpc>
            </a:pPr>
            <a:r>
              <a:rPr lang="en-US" altLang="en-US" smtClean="0">
                <a:solidFill>
                  <a:srgbClr val="000000"/>
                </a:solidFill>
              </a:rPr>
              <a:t>Lined with serous membrane consisting of:</a:t>
            </a:r>
          </a:p>
          <a:p>
            <a:pPr lvl="2">
              <a:lnSpc>
                <a:spcPct val="125000"/>
              </a:lnSpc>
            </a:pPr>
            <a:r>
              <a:rPr lang="en-US" altLang="en-US" smtClean="0">
                <a:solidFill>
                  <a:srgbClr val="000000"/>
                </a:solidFill>
              </a:rPr>
              <a:t>Serosa, or </a:t>
            </a:r>
            <a:r>
              <a:rPr lang="en-US" altLang="en-US" i="1" smtClean="0">
                <a:solidFill>
                  <a:srgbClr val="000000"/>
                </a:solidFill>
              </a:rPr>
              <a:t>visceral peritoneum</a:t>
            </a:r>
          </a:p>
          <a:p>
            <a:pPr lvl="3">
              <a:lnSpc>
                <a:spcPct val="125000"/>
              </a:lnSpc>
            </a:pPr>
            <a:r>
              <a:rPr lang="en-US" altLang="en-US" smtClean="0">
                <a:solidFill>
                  <a:srgbClr val="000000"/>
                </a:solidFill>
              </a:rPr>
              <a:t>Covers organs within </a:t>
            </a:r>
            <a:r>
              <a:rPr lang="en-US" altLang="en-US" i="1" smtClean="0">
                <a:solidFill>
                  <a:srgbClr val="000000"/>
                </a:solidFill>
              </a:rPr>
              <a:t>peritoneal cavity</a:t>
            </a:r>
          </a:p>
          <a:p>
            <a:pPr lvl="2">
              <a:lnSpc>
                <a:spcPct val="125000"/>
              </a:lnSpc>
            </a:pPr>
            <a:r>
              <a:rPr lang="en-US" altLang="en-US" i="1" smtClean="0">
                <a:solidFill>
                  <a:srgbClr val="000000"/>
                </a:solidFill>
              </a:rPr>
              <a:t>Parietal peritoneum</a:t>
            </a:r>
          </a:p>
          <a:p>
            <a:pPr lvl="3">
              <a:lnSpc>
                <a:spcPct val="125000"/>
              </a:lnSpc>
            </a:pPr>
            <a:r>
              <a:rPr lang="en-US" altLang="en-US" smtClean="0">
                <a:solidFill>
                  <a:srgbClr val="000000"/>
                </a:solidFill>
              </a:rPr>
              <a:t>Lines inner surfaces of body wall</a:t>
            </a:r>
          </a:p>
        </p:txBody>
      </p:sp>
      <p:sp>
        <p:nvSpPr>
          <p:cNvPr id="1843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2982104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24-1 The Digestive Tract</a:t>
            </a:r>
          </a:p>
        </p:txBody>
      </p:sp>
      <p:sp>
        <p:nvSpPr>
          <p:cNvPr id="19459" name="Rectangle 3"/>
          <p:cNvSpPr>
            <a:spLocks noGrp="1" noChangeArrowheads="1"/>
          </p:cNvSpPr>
          <p:nvPr>
            <p:ph type="body" idx="1"/>
          </p:nvPr>
        </p:nvSpPr>
        <p:spPr>
          <a:xfrm>
            <a:off x="296863" y="1168400"/>
            <a:ext cx="7772400" cy="5497513"/>
          </a:xfrm>
        </p:spPr>
        <p:txBody>
          <a:bodyPr/>
          <a:lstStyle/>
          <a:p>
            <a:pPr marL="330200" indent="-330200">
              <a:lnSpc>
                <a:spcPct val="125000"/>
              </a:lnSpc>
            </a:pPr>
            <a:r>
              <a:rPr lang="en-US" altLang="en-US" smtClean="0">
                <a:solidFill>
                  <a:srgbClr val="000000"/>
                </a:solidFill>
              </a:rPr>
              <a:t>Peritoneal Fluid</a:t>
            </a:r>
          </a:p>
          <a:p>
            <a:pPr lvl="1" indent="-298450">
              <a:lnSpc>
                <a:spcPct val="125000"/>
              </a:lnSpc>
            </a:pPr>
            <a:r>
              <a:rPr lang="en-US" altLang="en-US" smtClean="0">
                <a:solidFill>
                  <a:srgbClr val="000000"/>
                </a:solidFill>
              </a:rPr>
              <a:t>Is produced by serous membrane lining</a:t>
            </a:r>
          </a:p>
          <a:p>
            <a:pPr lvl="1" indent="-298450">
              <a:lnSpc>
                <a:spcPct val="125000"/>
              </a:lnSpc>
            </a:pPr>
            <a:r>
              <a:rPr lang="en-US" altLang="en-US" smtClean="0">
                <a:solidFill>
                  <a:srgbClr val="000000"/>
                </a:solidFill>
              </a:rPr>
              <a:t>Provides essential lubrication</a:t>
            </a:r>
          </a:p>
          <a:p>
            <a:pPr lvl="1" indent="-298450">
              <a:lnSpc>
                <a:spcPct val="125000"/>
              </a:lnSpc>
            </a:pPr>
            <a:r>
              <a:rPr lang="en-US" altLang="en-US" smtClean="0">
                <a:solidFill>
                  <a:srgbClr val="000000"/>
                </a:solidFill>
              </a:rPr>
              <a:t>Separates parietal and visceral surfaces</a:t>
            </a:r>
          </a:p>
          <a:p>
            <a:pPr lvl="1" indent="-298450">
              <a:lnSpc>
                <a:spcPct val="125000"/>
              </a:lnSpc>
            </a:pPr>
            <a:r>
              <a:rPr lang="en-US" altLang="en-US" smtClean="0">
                <a:solidFill>
                  <a:srgbClr val="000000"/>
                </a:solidFill>
              </a:rPr>
              <a:t>Allows sliding without friction or irritation</a:t>
            </a:r>
          </a:p>
          <a:p>
            <a:pPr lvl="1" indent="-298450">
              <a:lnSpc>
                <a:spcPct val="125000"/>
              </a:lnSpc>
            </a:pPr>
            <a:r>
              <a:rPr lang="en-US" altLang="en-US" smtClean="0">
                <a:solidFill>
                  <a:srgbClr val="000000"/>
                </a:solidFill>
              </a:rPr>
              <a:t>About 7 liters produced and absorbed daily, but very little in peritoneal cavity at one time</a:t>
            </a:r>
          </a:p>
          <a:p>
            <a:pPr lvl="2">
              <a:lnSpc>
                <a:spcPct val="125000"/>
              </a:lnSpc>
            </a:pPr>
            <a:r>
              <a:rPr lang="en-US" altLang="en-US" b="1" smtClean="0">
                <a:solidFill>
                  <a:srgbClr val="000000"/>
                </a:solidFill>
              </a:rPr>
              <a:t>Ascites</a:t>
            </a:r>
            <a:r>
              <a:rPr lang="en-US" altLang="en-US" smtClean="0">
                <a:solidFill>
                  <a:srgbClr val="000000"/>
                </a:solidFill>
              </a:rPr>
              <a:t> – excess peritoneal fluid causing abdominal swelling</a:t>
            </a:r>
          </a:p>
        </p:txBody>
      </p:sp>
      <p:sp>
        <p:nvSpPr>
          <p:cNvPr id="1946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1289616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calcmode="lin" valueType="num">
                                      <p:cBhvr additive="base">
                                        <p:cTn id="15"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459">
                                            <p:txEl>
                                              <p:pRg st="5" end="5"/>
                                            </p:txEl>
                                          </p:spTgt>
                                        </p:tgtEl>
                                        <p:attrNameLst>
                                          <p:attrName>style.visibility</p:attrName>
                                        </p:attrNameLst>
                                      </p:cBhvr>
                                      <p:to>
                                        <p:strVal val="visible"/>
                                      </p:to>
                                    </p:set>
                                    <p:anim calcmode="lin" valueType="num">
                                      <p:cBhvr additive="base">
                                        <p:cTn id="31"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459">
                                            <p:txEl>
                                              <p:pRg st="6" end="6"/>
                                            </p:txEl>
                                          </p:spTgt>
                                        </p:tgtEl>
                                        <p:attrNameLst>
                                          <p:attrName>style.visibility</p:attrName>
                                        </p:attrNameLst>
                                      </p:cBhvr>
                                      <p:to>
                                        <p:strVal val="visible"/>
                                      </p:to>
                                    </p:set>
                                    <p:anim calcmode="lin" valueType="num">
                                      <p:cBhvr additive="base">
                                        <p:cTn id="35"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24-1 The Digestive Tract</a:t>
            </a:r>
          </a:p>
        </p:txBody>
      </p:sp>
      <p:sp>
        <p:nvSpPr>
          <p:cNvPr id="20483" name="Rectangle 3"/>
          <p:cNvSpPr>
            <a:spLocks noGrp="1" noChangeArrowheads="1"/>
          </p:cNvSpPr>
          <p:nvPr>
            <p:ph type="body" idx="1"/>
          </p:nvPr>
        </p:nvSpPr>
        <p:spPr>
          <a:xfrm>
            <a:off x="293688" y="788988"/>
            <a:ext cx="8229600" cy="5497512"/>
          </a:xfrm>
        </p:spPr>
        <p:txBody>
          <a:bodyPr/>
          <a:lstStyle/>
          <a:p>
            <a:pPr>
              <a:lnSpc>
                <a:spcPct val="125000"/>
              </a:lnSpc>
            </a:pPr>
            <a:r>
              <a:rPr lang="en-US" altLang="en-US" b="1" smtClean="0">
                <a:solidFill>
                  <a:srgbClr val="000000"/>
                </a:solidFill>
              </a:rPr>
              <a:t>Mesenteries</a:t>
            </a:r>
          </a:p>
          <a:p>
            <a:pPr lvl="1">
              <a:lnSpc>
                <a:spcPct val="125000"/>
              </a:lnSpc>
            </a:pPr>
            <a:r>
              <a:rPr lang="en-US" altLang="en-US" smtClean="0">
                <a:solidFill>
                  <a:srgbClr val="000000"/>
                </a:solidFill>
              </a:rPr>
              <a:t>Are double sheets of peritoneal membrane</a:t>
            </a:r>
          </a:p>
          <a:p>
            <a:pPr lvl="2">
              <a:lnSpc>
                <a:spcPct val="125000"/>
              </a:lnSpc>
            </a:pPr>
            <a:r>
              <a:rPr lang="en-US" altLang="en-US" smtClean="0">
                <a:solidFill>
                  <a:srgbClr val="000000"/>
                </a:solidFill>
              </a:rPr>
              <a:t>That connect parietal peritoneum</a:t>
            </a:r>
          </a:p>
          <a:p>
            <a:pPr lvl="2">
              <a:lnSpc>
                <a:spcPct val="125000"/>
              </a:lnSpc>
            </a:pPr>
            <a:r>
              <a:rPr lang="en-US" altLang="en-US" smtClean="0">
                <a:solidFill>
                  <a:srgbClr val="000000"/>
                </a:solidFill>
              </a:rPr>
              <a:t>With visceral peritoneum </a:t>
            </a:r>
          </a:p>
          <a:p>
            <a:pPr lvl="1">
              <a:lnSpc>
                <a:spcPct val="125000"/>
              </a:lnSpc>
            </a:pPr>
            <a:r>
              <a:rPr lang="en-US" altLang="en-US" smtClean="0">
                <a:solidFill>
                  <a:srgbClr val="000000"/>
                </a:solidFill>
              </a:rPr>
              <a:t>Provides an access route to and from the digestive tract</a:t>
            </a:r>
          </a:p>
          <a:p>
            <a:pPr lvl="2">
              <a:lnSpc>
                <a:spcPct val="125000"/>
              </a:lnSpc>
            </a:pPr>
            <a:r>
              <a:rPr lang="en-US" altLang="en-US" smtClean="0">
                <a:solidFill>
                  <a:srgbClr val="000000"/>
                </a:solidFill>
              </a:rPr>
              <a:t>For passage of blood vessels, nerves, and lymphatic vessels </a:t>
            </a:r>
          </a:p>
          <a:p>
            <a:pPr lvl="1">
              <a:lnSpc>
                <a:spcPct val="125000"/>
              </a:lnSpc>
            </a:pPr>
            <a:r>
              <a:rPr lang="en-US" altLang="en-US" smtClean="0">
                <a:solidFill>
                  <a:srgbClr val="000000"/>
                </a:solidFill>
              </a:rPr>
              <a:t>Stabilize positions of attached organs</a:t>
            </a:r>
          </a:p>
          <a:p>
            <a:pPr lvl="2">
              <a:lnSpc>
                <a:spcPct val="125000"/>
              </a:lnSpc>
            </a:pPr>
            <a:r>
              <a:rPr lang="en-US" altLang="en-US" smtClean="0">
                <a:solidFill>
                  <a:srgbClr val="000000"/>
                </a:solidFill>
              </a:rPr>
              <a:t>Prevent intestines from becoming entangled</a:t>
            </a:r>
          </a:p>
          <a:p>
            <a:pPr lvl="1">
              <a:lnSpc>
                <a:spcPct val="125000"/>
              </a:lnSpc>
            </a:pPr>
            <a:endParaRPr lang="en-US" altLang="en-US" smtClean="0">
              <a:solidFill>
                <a:srgbClr val="000000"/>
              </a:solidFill>
            </a:endParaRPr>
          </a:p>
        </p:txBody>
      </p:sp>
      <p:sp>
        <p:nvSpPr>
          <p:cNvPr id="2048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32121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 calcmode="lin" valueType="num">
                                      <p:cBhvr additive="base">
                                        <p:cTn id="3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_24_02b_unlabeled"/>
          <p:cNvPicPr>
            <a:picLocks noChangeAspect="1" noChangeArrowheads="1"/>
          </p:cNvPicPr>
          <p:nvPr/>
        </p:nvPicPr>
        <p:blipFill>
          <a:blip r:embed="rId3">
            <a:extLst>
              <a:ext uri="{28A0092B-C50C-407E-A947-70E740481C1C}">
                <a14:useLocalDpi xmlns:a14="http://schemas.microsoft.com/office/drawing/2010/main" val="0"/>
              </a:ext>
            </a:extLst>
          </a:blip>
          <a:srcRect b="14441"/>
          <a:stretch>
            <a:fillRect/>
          </a:stretch>
        </p:blipFill>
        <p:spPr bwMode="auto">
          <a:xfrm>
            <a:off x="1011238" y="504825"/>
            <a:ext cx="712152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24-2b  Mesenteries</a:t>
            </a:r>
          </a:p>
        </p:txBody>
      </p:sp>
      <p:sp>
        <p:nvSpPr>
          <p:cNvPr id="21508" name="Text Box 4"/>
          <p:cNvSpPr txBox="1">
            <a:spLocks noChangeArrowheads="1"/>
          </p:cNvSpPr>
          <p:nvPr/>
        </p:nvSpPr>
        <p:spPr bwMode="auto">
          <a:xfrm>
            <a:off x="1628775" y="5326063"/>
            <a:ext cx="483870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700" b="1">
                <a:solidFill>
                  <a:srgbClr val="000000"/>
                </a:solidFill>
              </a:rPr>
              <a:t>A diagrammatic view of the organization of</a:t>
            </a:r>
            <a:br>
              <a:rPr lang="en-US" altLang="en-US" sz="1700" b="1">
                <a:solidFill>
                  <a:srgbClr val="000000"/>
                </a:solidFill>
              </a:rPr>
            </a:br>
            <a:r>
              <a:rPr lang="en-US" altLang="en-US" sz="1700" b="1">
                <a:solidFill>
                  <a:srgbClr val="000000"/>
                </a:solidFill>
              </a:rPr>
              <a:t>mesenteries in an adult. </a:t>
            </a:r>
          </a:p>
        </p:txBody>
      </p:sp>
      <p:sp>
        <p:nvSpPr>
          <p:cNvPr id="21509" name="Text Box 5"/>
          <p:cNvSpPr txBox="1">
            <a:spLocks noChangeArrowheads="1"/>
          </p:cNvSpPr>
          <p:nvPr/>
        </p:nvSpPr>
        <p:spPr bwMode="auto">
          <a:xfrm>
            <a:off x="1258888" y="1301750"/>
            <a:ext cx="915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500" b="1">
                <a:solidFill>
                  <a:srgbClr val="000000"/>
                </a:solidFill>
              </a:rPr>
              <a:t>Lesser</a:t>
            </a:r>
            <a:br>
              <a:rPr lang="en-US" altLang="en-US" sz="1500" b="1">
                <a:solidFill>
                  <a:srgbClr val="000000"/>
                </a:solidFill>
              </a:rPr>
            </a:br>
            <a:r>
              <a:rPr lang="en-US" altLang="en-US" sz="1500" b="1">
                <a:solidFill>
                  <a:srgbClr val="000000"/>
                </a:solidFill>
              </a:rPr>
              <a:t>omentum</a:t>
            </a:r>
          </a:p>
        </p:txBody>
      </p:sp>
      <p:sp>
        <p:nvSpPr>
          <p:cNvPr id="21510" name="Text Box 6"/>
          <p:cNvSpPr txBox="1">
            <a:spLocks noChangeArrowheads="1"/>
          </p:cNvSpPr>
          <p:nvPr/>
        </p:nvSpPr>
        <p:spPr bwMode="auto">
          <a:xfrm>
            <a:off x="1049338" y="3427413"/>
            <a:ext cx="11461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500" b="1">
                <a:solidFill>
                  <a:srgbClr val="000000"/>
                </a:solidFill>
              </a:rPr>
              <a:t>Mesentery</a:t>
            </a:r>
            <a:br>
              <a:rPr lang="en-US" altLang="en-US" sz="1500" b="1">
                <a:solidFill>
                  <a:srgbClr val="000000"/>
                </a:solidFill>
              </a:rPr>
            </a:br>
            <a:r>
              <a:rPr lang="en-US" altLang="en-US" sz="1500" b="1">
                <a:solidFill>
                  <a:srgbClr val="000000"/>
                </a:solidFill>
              </a:rPr>
              <a:t>proper</a:t>
            </a:r>
            <a:br>
              <a:rPr lang="en-US" altLang="en-US" sz="1500" b="1">
                <a:solidFill>
                  <a:srgbClr val="000000"/>
                </a:solidFill>
              </a:rPr>
            </a:br>
            <a:r>
              <a:rPr lang="en-US" altLang="en-US" sz="1500" b="1">
                <a:solidFill>
                  <a:srgbClr val="000000"/>
                </a:solidFill>
              </a:rPr>
              <a:t>(mesenterial</a:t>
            </a:r>
            <a:br>
              <a:rPr lang="en-US" altLang="en-US" sz="1500" b="1">
                <a:solidFill>
                  <a:srgbClr val="000000"/>
                </a:solidFill>
              </a:rPr>
            </a:br>
            <a:r>
              <a:rPr lang="en-US" altLang="en-US" sz="1500" b="1">
                <a:solidFill>
                  <a:srgbClr val="000000"/>
                </a:solidFill>
              </a:rPr>
              <a:t>sheet)</a:t>
            </a:r>
          </a:p>
        </p:txBody>
      </p:sp>
      <p:sp>
        <p:nvSpPr>
          <p:cNvPr id="21511" name="Text Box 7"/>
          <p:cNvSpPr txBox="1">
            <a:spLocks noChangeArrowheads="1"/>
          </p:cNvSpPr>
          <p:nvPr/>
        </p:nvSpPr>
        <p:spPr bwMode="auto">
          <a:xfrm>
            <a:off x="985838" y="2898775"/>
            <a:ext cx="11969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500" b="1" i="1">
                <a:solidFill>
                  <a:srgbClr val="000000"/>
                </a:solidFill>
              </a:rPr>
              <a:t>Ascending</a:t>
            </a:r>
            <a:br>
              <a:rPr lang="en-US" altLang="en-US" sz="1500" b="1" i="1">
                <a:solidFill>
                  <a:srgbClr val="000000"/>
                </a:solidFill>
              </a:rPr>
            </a:br>
            <a:r>
              <a:rPr lang="en-US" altLang="en-US" sz="1500" b="1" i="1">
                <a:solidFill>
                  <a:srgbClr val="000000"/>
                </a:solidFill>
              </a:rPr>
              <a:t>colon</a:t>
            </a:r>
          </a:p>
        </p:txBody>
      </p:sp>
      <p:sp>
        <p:nvSpPr>
          <p:cNvPr id="21512" name="Text Box 8"/>
          <p:cNvSpPr txBox="1">
            <a:spLocks noChangeArrowheads="1"/>
          </p:cNvSpPr>
          <p:nvPr/>
        </p:nvSpPr>
        <p:spPr bwMode="auto">
          <a:xfrm>
            <a:off x="1106488" y="2354263"/>
            <a:ext cx="10763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500" b="1" i="1">
                <a:solidFill>
                  <a:srgbClr val="000000"/>
                </a:solidFill>
              </a:rPr>
              <a:t>Transverse</a:t>
            </a:r>
            <a:br>
              <a:rPr lang="en-US" altLang="en-US" sz="1500" b="1" i="1">
                <a:solidFill>
                  <a:srgbClr val="000000"/>
                </a:solidFill>
              </a:rPr>
            </a:br>
            <a:r>
              <a:rPr lang="en-US" altLang="en-US" sz="1500" b="1" i="1">
                <a:solidFill>
                  <a:srgbClr val="000000"/>
                </a:solidFill>
              </a:rPr>
              <a:t>colon</a:t>
            </a:r>
          </a:p>
        </p:txBody>
      </p:sp>
      <p:sp>
        <p:nvSpPr>
          <p:cNvPr id="21513" name="Text Box 9"/>
          <p:cNvSpPr txBox="1">
            <a:spLocks noChangeArrowheads="1"/>
          </p:cNvSpPr>
          <p:nvPr/>
        </p:nvSpPr>
        <p:spPr bwMode="auto">
          <a:xfrm>
            <a:off x="6083300" y="3514725"/>
            <a:ext cx="11064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i="1">
                <a:solidFill>
                  <a:srgbClr val="000000"/>
                </a:solidFill>
              </a:rPr>
              <a:t>Descending</a:t>
            </a:r>
            <a:br>
              <a:rPr lang="en-US" altLang="en-US" sz="1500" b="1" i="1">
                <a:solidFill>
                  <a:srgbClr val="000000"/>
                </a:solidFill>
              </a:rPr>
            </a:br>
            <a:r>
              <a:rPr lang="en-US" altLang="en-US" sz="1500" b="1" i="1">
                <a:solidFill>
                  <a:srgbClr val="000000"/>
                </a:solidFill>
              </a:rPr>
              <a:t>colon</a:t>
            </a:r>
          </a:p>
        </p:txBody>
      </p:sp>
      <p:sp>
        <p:nvSpPr>
          <p:cNvPr id="21514" name="Text Box 10"/>
          <p:cNvSpPr txBox="1">
            <a:spLocks noChangeArrowheads="1"/>
          </p:cNvSpPr>
          <p:nvPr/>
        </p:nvSpPr>
        <p:spPr bwMode="auto">
          <a:xfrm>
            <a:off x="6088063" y="4129088"/>
            <a:ext cx="7778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i="1">
                <a:solidFill>
                  <a:srgbClr val="000000"/>
                </a:solidFill>
              </a:rPr>
              <a:t>Small</a:t>
            </a:r>
            <a:br>
              <a:rPr lang="en-US" altLang="en-US" sz="1500" b="1" i="1">
                <a:solidFill>
                  <a:srgbClr val="000000"/>
                </a:solidFill>
              </a:rPr>
            </a:br>
            <a:r>
              <a:rPr lang="en-US" altLang="en-US" sz="1500" b="1" i="1">
                <a:solidFill>
                  <a:srgbClr val="000000"/>
                </a:solidFill>
              </a:rPr>
              <a:t>intestine</a:t>
            </a:r>
          </a:p>
        </p:txBody>
      </p:sp>
      <p:sp>
        <p:nvSpPr>
          <p:cNvPr id="21515" name="Text Box 11"/>
          <p:cNvSpPr txBox="1">
            <a:spLocks noChangeArrowheads="1"/>
          </p:cNvSpPr>
          <p:nvPr/>
        </p:nvSpPr>
        <p:spPr bwMode="auto">
          <a:xfrm>
            <a:off x="6088063" y="4764088"/>
            <a:ext cx="7778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i="1">
                <a:solidFill>
                  <a:srgbClr val="000000"/>
                </a:solidFill>
              </a:rPr>
              <a:t>Sigmoid</a:t>
            </a:r>
            <a:br>
              <a:rPr lang="en-US" altLang="en-US" sz="1500" b="1" i="1">
                <a:solidFill>
                  <a:srgbClr val="000000"/>
                </a:solidFill>
              </a:rPr>
            </a:br>
            <a:r>
              <a:rPr lang="en-US" altLang="en-US" sz="1500" b="1" i="1">
                <a:solidFill>
                  <a:srgbClr val="000000"/>
                </a:solidFill>
              </a:rPr>
              <a:t>colon</a:t>
            </a:r>
          </a:p>
        </p:txBody>
      </p:sp>
      <p:sp>
        <p:nvSpPr>
          <p:cNvPr id="21516" name="Text Box 12"/>
          <p:cNvSpPr txBox="1">
            <a:spLocks noChangeArrowheads="1"/>
          </p:cNvSpPr>
          <p:nvPr/>
        </p:nvSpPr>
        <p:spPr bwMode="auto">
          <a:xfrm>
            <a:off x="5789613" y="901700"/>
            <a:ext cx="1379537"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a:solidFill>
                  <a:srgbClr val="000000"/>
                </a:solidFill>
              </a:rPr>
              <a:t>Greater</a:t>
            </a:r>
            <a:br>
              <a:rPr lang="en-US" altLang="en-US" sz="1500" b="1">
                <a:solidFill>
                  <a:srgbClr val="000000"/>
                </a:solidFill>
              </a:rPr>
            </a:br>
            <a:r>
              <a:rPr lang="en-US" altLang="en-US" sz="1500" b="1">
                <a:solidFill>
                  <a:srgbClr val="000000"/>
                </a:solidFill>
              </a:rPr>
              <a:t>omentum (cut)</a:t>
            </a:r>
          </a:p>
        </p:txBody>
      </p:sp>
      <p:sp>
        <p:nvSpPr>
          <p:cNvPr id="21517" name="Text Box 13"/>
          <p:cNvSpPr txBox="1">
            <a:spLocks noChangeArrowheads="1"/>
          </p:cNvSpPr>
          <p:nvPr/>
        </p:nvSpPr>
        <p:spPr bwMode="auto">
          <a:xfrm>
            <a:off x="5791200" y="1595438"/>
            <a:ext cx="10906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a:solidFill>
                  <a:srgbClr val="000000"/>
                </a:solidFill>
              </a:rPr>
              <a:t>Transverse</a:t>
            </a:r>
            <a:br>
              <a:rPr lang="en-US" altLang="en-US" sz="1500" b="1">
                <a:solidFill>
                  <a:srgbClr val="000000"/>
                </a:solidFill>
              </a:rPr>
            </a:br>
            <a:r>
              <a:rPr lang="en-US" altLang="en-US" sz="1500" b="1">
                <a:solidFill>
                  <a:srgbClr val="000000"/>
                </a:solidFill>
              </a:rPr>
              <a:t>mesocolon</a:t>
            </a:r>
          </a:p>
        </p:txBody>
      </p:sp>
      <p:sp>
        <p:nvSpPr>
          <p:cNvPr id="21518" name="Text Box 14"/>
          <p:cNvSpPr txBox="1">
            <a:spLocks noChangeArrowheads="1"/>
          </p:cNvSpPr>
          <p:nvPr/>
        </p:nvSpPr>
        <p:spPr bwMode="auto">
          <a:xfrm>
            <a:off x="5783263" y="2290763"/>
            <a:ext cx="2119312"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500" b="1">
                <a:solidFill>
                  <a:srgbClr val="000000"/>
                </a:solidFill>
              </a:rPr>
              <a:t>Mesocolon of ascending</a:t>
            </a:r>
            <a:br>
              <a:rPr lang="en-US" altLang="en-US" sz="1500" b="1">
                <a:solidFill>
                  <a:srgbClr val="000000"/>
                </a:solidFill>
              </a:rPr>
            </a:br>
            <a:r>
              <a:rPr lang="en-US" altLang="en-US" sz="1500" b="1">
                <a:solidFill>
                  <a:srgbClr val="000000"/>
                </a:solidFill>
              </a:rPr>
              <a:t>and descending colons</a:t>
            </a:r>
            <a:br>
              <a:rPr lang="en-US" altLang="en-US" sz="1500" b="1">
                <a:solidFill>
                  <a:srgbClr val="000000"/>
                </a:solidFill>
              </a:rPr>
            </a:br>
            <a:r>
              <a:rPr lang="en-US" altLang="en-US" sz="1500" b="1">
                <a:solidFill>
                  <a:srgbClr val="000000"/>
                </a:solidFill>
              </a:rPr>
              <a:t>fused to posterior portion</a:t>
            </a:r>
            <a:br>
              <a:rPr lang="en-US" altLang="en-US" sz="1500" b="1">
                <a:solidFill>
                  <a:srgbClr val="000000"/>
                </a:solidFill>
              </a:rPr>
            </a:br>
            <a:r>
              <a:rPr lang="en-US" altLang="en-US" sz="1500" b="1">
                <a:solidFill>
                  <a:srgbClr val="000000"/>
                </a:solidFill>
              </a:rPr>
              <a:t>of the parietal peritoneum</a:t>
            </a:r>
          </a:p>
        </p:txBody>
      </p:sp>
      <p:grpSp>
        <p:nvGrpSpPr>
          <p:cNvPr id="21519" name="Group 15"/>
          <p:cNvGrpSpPr>
            <a:grpSpLocks/>
          </p:cNvGrpSpPr>
          <p:nvPr/>
        </p:nvGrpSpPr>
        <p:grpSpPr bwMode="auto">
          <a:xfrm flipV="1">
            <a:off x="2246313" y="1438275"/>
            <a:ext cx="1743075" cy="42863"/>
            <a:chOff x="3328" y="1860"/>
            <a:chExt cx="332" cy="0"/>
          </a:xfrm>
        </p:grpSpPr>
        <p:sp>
          <p:nvSpPr>
            <p:cNvPr id="21553" name="Line 16"/>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54" name="Line 17"/>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grpSp>
        <p:nvGrpSpPr>
          <p:cNvPr id="21520" name="Group 18"/>
          <p:cNvGrpSpPr>
            <a:grpSpLocks/>
          </p:cNvGrpSpPr>
          <p:nvPr/>
        </p:nvGrpSpPr>
        <p:grpSpPr bwMode="auto">
          <a:xfrm flipV="1">
            <a:off x="2252663" y="2492375"/>
            <a:ext cx="1323975" cy="42863"/>
            <a:chOff x="3328" y="1860"/>
            <a:chExt cx="332" cy="0"/>
          </a:xfrm>
        </p:grpSpPr>
        <p:sp>
          <p:nvSpPr>
            <p:cNvPr id="21551" name="Line 19"/>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52" name="Line 20"/>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grpSp>
        <p:nvGrpSpPr>
          <p:cNvPr id="21521" name="Group 21"/>
          <p:cNvGrpSpPr>
            <a:grpSpLocks/>
          </p:cNvGrpSpPr>
          <p:nvPr/>
        </p:nvGrpSpPr>
        <p:grpSpPr bwMode="auto">
          <a:xfrm flipV="1">
            <a:off x="2246313" y="3025775"/>
            <a:ext cx="638175" cy="42863"/>
            <a:chOff x="3328" y="1860"/>
            <a:chExt cx="332" cy="0"/>
          </a:xfrm>
        </p:grpSpPr>
        <p:sp>
          <p:nvSpPr>
            <p:cNvPr id="21549" name="Line 22"/>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50" name="Line 23"/>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grpSp>
        <p:nvGrpSpPr>
          <p:cNvPr id="21522" name="Group 24"/>
          <p:cNvGrpSpPr>
            <a:grpSpLocks/>
          </p:cNvGrpSpPr>
          <p:nvPr/>
        </p:nvGrpSpPr>
        <p:grpSpPr bwMode="auto">
          <a:xfrm flipV="1">
            <a:off x="2246313" y="3559175"/>
            <a:ext cx="1362075" cy="42863"/>
            <a:chOff x="3328" y="1860"/>
            <a:chExt cx="332" cy="0"/>
          </a:xfrm>
        </p:grpSpPr>
        <p:sp>
          <p:nvSpPr>
            <p:cNvPr id="21547" name="Line 25"/>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48" name="Line 26"/>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1523" name="Line 27"/>
          <p:cNvSpPr>
            <a:spLocks noChangeShapeType="1"/>
          </p:cNvSpPr>
          <p:nvPr/>
        </p:nvSpPr>
        <p:spPr bwMode="auto">
          <a:xfrm flipV="1">
            <a:off x="5129213" y="1006475"/>
            <a:ext cx="346075" cy="596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4" name="Line 28"/>
          <p:cNvSpPr>
            <a:spLocks noChangeShapeType="1"/>
          </p:cNvSpPr>
          <p:nvPr/>
        </p:nvSpPr>
        <p:spPr bwMode="auto">
          <a:xfrm>
            <a:off x="5556250" y="1701800"/>
            <a:ext cx="177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5" name="Line 29"/>
          <p:cNvSpPr>
            <a:spLocks noChangeShapeType="1"/>
          </p:cNvSpPr>
          <p:nvPr/>
        </p:nvSpPr>
        <p:spPr bwMode="auto">
          <a:xfrm>
            <a:off x="5537200" y="2400300"/>
            <a:ext cx="184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6" name="Line 30"/>
          <p:cNvSpPr>
            <a:spLocks noChangeShapeType="1"/>
          </p:cNvSpPr>
          <p:nvPr/>
        </p:nvSpPr>
        <p:spPr bwMode="auto">
          <a:xfrm>
            <a:off x="5562600" y="3625850"/>
            <a:ext cx="444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7" name="Line 31"/>
          <p:cNvSpPr>
            <a:spLocks noChangeShapeType="1"/>
          </p:cNvSpPr>
          <p:nvPr/>
        </p:nvSpPr>
        <p:spPr bwMode="auto">
          <a:xfrm flipV="1">
            <a:off x="3922713" y="1704975"/>
            <a:ext cx="1654175" cy="11366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8" name="Line 32"/>
          <p:cNvSpPr>
            <a:spLocks noChangeShapeType="1"/>
          </p:cNvSpPr>
          <p:nvPr/>
        </p:nvSpPr>
        <p:spPr bwMode="auto">
          <a:xfrm flipV="1">
            <a:off x="3929063" y="1704975"/>
            <a:ext cx="1647825" cy="1130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29" name="Line 33"/>
          <p:cNvSpPr>
            <a:spLocks noChangeShapeType="1"/>
          </p:cNvSpPr>
          <p:nvPr/>
        </p:nvSpPr>
        <p:spPr bwMode="auto">
          <a:xfrm flipV="1">
            <a:off x="4443413" y="2403475"/>
            <a:ext cx="1108075" cy="6413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0" name="Line 34"/>
          <p:cNvSpPr>
            <a:spLocks noChangeShapeType="1"/>
          </p:cNvSpPr>
          <p:nvPr/>
        </p:nvSpPr>
        <p:spPr bwMode="auto">
          <a:xfrm flipV="1">
            <a:off x="3713163" y="2403475"/>
            <a:ext cx="1844675" cy="6604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1" name="Line 35"/>
          <p:cNvSpPr>
            <a:spLocks noChangeShapeType="1"/>
          </p:cNvSpPr>
          <p:nvPr/>
        </p:nvSpPr>
        <p:spPr bwMode="auto">
          <a:xfrm flipV="1">
            <a:off x="3713163" y="2403475"/>
            <a:ext cx="1844675"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2" name="Line 36"/>
          <p:cNvSpPr>
            <a:spLocks noChangeShapeType="1"/>
          </p:cNvSpPr>
          <p:nvPr/>
        </p:nvSpPr>
        <p:spPr bwMode="auto">
          <a:xfrm flipV="1">
            <a:off x="4443413" y="2403475"/>
            <a:ext cx="1108075" cy="641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3" name="Line 37"/>
          <p:cNvSpPr>
            <a:spLocks noChangeShapeType="1"/>
          </p:cNvSpPr>
          <p:nvPr/>
        </p:nvSpPr>
        <p:spPr bwMode="auto">
          <a:xfrm>
            <a:off x="4957763" y="3248025"/>
            <a:ext cx="606425" cy="3746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4" name="Line 38"/>
          <p:cNvSpPr>
            <a:spLocks noChangeShapeType="1"/>
          </p:cNvSpPr>
          <p:nvPr/>
        </p:nvSpPr>
        <p:spPr bwMode="auto">
          <a:xfrm>
            <a:off x="4951413" y="3241675"/>
            <a:ext cx="61277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1535" name="Group 39"/>
          <p:cNvGrpSpPr>
            <a:grpSpLocks/>
          </p:cNvGrpSpPr>
          <p:nvPr/>
        </p:nvGrpSpPr>
        <p:grpSpPr bwMode="auto">
          <a:xfrm flipV="1">
            <a:off x="5491163" y="4244975"/>
            <a:ext cx="523875" cy="42863"/>
            <a:chOff x="3328" y="1860"/>
            <a:chExt cx="332" cy="0"/>
          </a:xfrm>
        </p:grpSpPr>
        <p:sp>
          <p:nvSpPr>
            <p:cNvPr id="21545" name="Line 40"/>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46" name="Line 41"/>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1536" name="Line 42"/>
          <p:cNvSpPr>
            <a:spLocks noChangeShapeType="1"/>
          </p:cNvSpPr>
          <p:nvPr/>
        </p:nvSpPr>
        <p:spPr bwMode="auto">
          <a:xfrm>
            <a:off x="4621213" y="3590925"/>
            <a:ext cx="885825" cy="6540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7" name="Line 43"/>
          <p:cNvSpPr>
            <a:spLocks noChangeShapeType="1"/>
          </p:cNvSpPr>
          <p:nvPr/>
        </p:nvSpPr>
        <p:spPr bwMode="auto">
          <a:xfrm>
            <a:off x="4614863" y="3584575"/>
            <a:ext cx="892175" cy="66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8" name="Line 44"/>
          <p:cNvSpPr>
            <a:spLocks noChangeShapeType="1"/>
          </p:cNvSpPr>
          <p:nvPr/>
        </p:nvSpPr>
        <p:spPr bwMode="auto">
          <a:xfrm>
            <a:off x="4767263" y="4168775"/>
            <a:ext cx="815975" cy="7112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39" name="Line 45"/>
          <p:cNvSpPr>
            <a:spLocks noChangeShapeType="1"/>
          </p:cNvSpPr>
          <p:nvPr/>
        </p:nvSpPr>
        <p:spPr bwMode="auto">
          <a:xfrm>
            <a:off x="4767263" y="4168775"/>
            <a:ext cx="815975" cy="711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40" name="Line 46"/>
          <p:cNvSpPr>
            <a:spLocks noChangeShapeType="1"/>
          </p:cNvSpPr>
          <p:nvPr/>
        </p:nvSpPr>
        <p:spPr bwMode="auto">
          <a:xfrm>
            <a:off x="5581650" y="4883150"/>
            <a:ext cx="4254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1541" name="Group 47"/>
          <p:cNvGrpSpPr>
            <a:grpSpLocks/>
          </p:cNvGrpSpPr>
          <p:nvPr/>
        </p:nvGrpSpPr>
        <p:grpSpPr bwMode="auto">
          <a:xfrm flipV="1">
            <a:off x="5465763" y="1000125"/>
            <a:ext cx="282575" cy="42863"/>
            <a:chOff x="3328" y="1860"/>
            <a:chExt cx="332" cy="0"/>
          </a:xfrm>
        </p:grpSpPr>
        <p:sp>
          <p:nvSpPr>
            <p:cNvPr id="21543" name="Line 48"/>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1544" name="Line 49"/>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1542" name="Line 50"/>
          <p:cNvSpPr>
            <a:spLocks noChangeShapeType="1"/>
          </p:cNvSpPr>
          <p:nvPr/>
        </p:nvSpPr>
        <p:spPr bwMode="auto">
          <a:xfrm flipV="1">
            <a:off x="5135563" y="1006475"/>
            <a:ext cx="339725" cy="590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2712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An Introduction to the Digestive System</a:t>
            </a:r>
            <a:endParaRPr lang="en-US" altLang="en-US" b="1" smtClean="0"/>
          </a:p>
        </p:txBody>
      </p:sp>
      <p:sp>
        <p:nvSpPr>
          <p:cNvPr id="4099" name="Rectangle 3"/>
          <p:cNvSpPr>
            <a:spLocks noGrp="1" noChangeArrowheads="1"/>
          </p:cNvSpPr>
          <p:nvPr>
            <p:ph type="body" idx="1"/>
          </p:nvPr>
        </p:nvSpPr>
        <p:spPr>
          <a:xfrm>
            <a:off x="304800" y="1295400"/>
            <a:ext cx="8229600" cy="5105400"/>
          </a:xfrm>
        </p:spPr>
        <p:txBody>
          <a:bodyPr/>
          <a:lstStyle/>
          <a:p>
            <a:pPr>
              <a:lnSpc>
                <a:spcPct val="90000"/>
              </a:lnSpc>
            </a:pPr>
            <a:r>
              <a:rPr lang="en-US" altLang="en-US" smtClean="0"/>
              <a:t>Learning Outcomes</a:t>
            </a:r>
          </a:p>
          <a:p>
            <a:pPr lvl="1">
              <a:lnSpc>
                <a:spcPct val="90000"/>
              </a:lnSpc>
            </a:pPr>
            <a:r>
              <a:rPr lang="en-US" altLang="en-US" b="1" smtClean="0"/>
              <a:t>24-1</a:t>
            </a:r>
            <a:r>
              <a:rPr lang="en-US" altLang="en-US" smtClean="0"/>
              <a:t>  Identify the organs of the digestive system, list 	       their major functions, describe the functional 	       histology of the digestive tract, and outline the 	       mechanisms that regulate digestion.</a:t>
            </a:r>
          </a:p>
          <a:p>
            <a:pPr lvl="1">
              <a:lnSpc>
                <a:spcPct val="90000"/>
              </a:lnSpc>
            </a:pPr>
            <a:r>
              <a:rPr lang="en-US" altLang="en-US" b="1" smtClean="0"/>
              <a:t>24-2</a:t>
            </a:r>
            <a:r>
              <a:rPr lang="en-US" altLang="en-US" smtClean="0"/>
              <a:t>  Discuss the anatomy of the oral cavity, and list 	       the functions of its major structures and 		       regions.</a:t>
            </a:r>
          </a:p>
          <a:p>
            <a:pPr lvl="1">
              <a:lnSpc>
                <a:spcPct val="90000"/>
              </a:lnSpc>
            </a:pPr>
            <a:r>
              <a:rPr lang="en-US" altLang="en-US" b="1" smtClean="0"/>
              <a:t>24-3</a:t>
            </a:r>
            <a:r>
              <a:rPr lang="en-US" altLang="en-US" smtClean="0"/>
              <a:t>  Describe the structure and functions of the 	       pharynx.</a:t>
            </a:r>
          </a:p>
          <a:p>
            <a:pPr lvl="1">
              <a:lnSpc>
                <a:spcPct val="90000"/>
              </a:lnSpc>
            </a:pPr>
            <a:r>
              <a:rPr lang="en-US" altLang="en-US" b="1" smtClean="0"/>
              <a:t>24-4</a:t>
            </a:r>
            <a:r>
              <a:rPr lang="en-US" altLang="en-US" smtClean="0"/>
              <a:t>  Describe the structure and functions of the 	       esophagus.</a:t>
            </a:r>
          </a:p>
        </p:txBody>
      </p:sp>
      <p:sp>
        <p:nvSpPr>
          <p:cNvPr id="410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244012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 calcmode="lin" valueType="num">
                                      <p:cBhvr additive="base">
                                        <p:cTn id="11"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 calcmode="lin" valueType="num">
                                      <p:cBhvr additive="base">
                                        <p:cTn id="1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_24_02c_unlabeled"/>
          <p:cNvPicPr>
            <a:picLocks noChangeAspect="1" noChangeArrowheads="1"/>
          </p:cNvPicPr>
          <p:nvPr/>
        </p:nvPicPr>
        <p:blipFill>
          <a:blip r:embed="rId3">
            <a:extLst>
              <a:ext uri="{28A0092B-C50C-407E-A947-70E740481C1C}">
                <a14:useLocalDpi xmlns:a14="http://schemas.microsoft.com/office/drawing/2010/main" val="0"/>
              </a:ext>
            </a:extLst>
          </a:blip>
          <a:srcRect b="8655"/>
          <a:stretch>
            <a:fillRect/>
          </a:stretch>
        </p:blipFill>
        <p:spPr bwMode="auto">
          <a:xfrm>
            <a:off x="1855788" y="314325"/>
            <a:ext cx="5432425"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28-2c  Mesenteries</a:t>
            </a:r>
          </a:p>
        </p:txBody>
      </p:sp>
      <p:sp>
        <p:nvSpPr>
          <p:cNvPr id="22532" name="Text Box 4"/>
          <p:cNvSpPr txBox="1">
            <a:spLocks noChangeArrowheads="1"/>
          </p:cNvSpPr>
          <p:nvPr/>
        </p:nvSpPr>
        <p:spPr bwMode="auto">
          <a:xfrm>
            <a:off x="2211388" y="5589588"/>
            <a:ext cx="38512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An anterior view of the empty peritoneal cavity,</a:t>
            </a:r>
            <a:br>
              <a:rPr lang="en-US" altLang="en-US" sz="1200" b="1">
                <a:solidFill>
                  <a:srgbClr val="000000"/>
                </a:solidFill>
              </a:rPr>
            </a:br>
            <a:r>
              <a:rPr lang="en-US" altLang="en-US" sz="1200" b="1">
                <a:solidFill>
                  <a:srgbClr val="000000"/>
                </a:solidFill>
              </a:rPr>
              <a:t>showing the attachment of mesenteries to the</a:t>
            </a:r>
            <a:br>
              <a:rPr lang="en-US" altLang="en-US" sz="1200" b="1">
                <a:solidFill>
                  <a:srgbClr val="000000"/>
                </a:solidFill>
              </a:rPr>
            </a:br>
            <a:r>
              <a:rPr lang="en-US" altLang="en-US" sz="1200" b="1">
                <a:solidFill>
                  <a:srgbClr val="000000"/>
                </a:solidFill>
              </a:rPr>
              <a:t>posterior body wall.</a:t>
            </a:r>
          </a:p>
        </p:txBody>
      </p:sp>
      <p:sp>
        <p:nvSpPr>
          <p:cNvPr id="22533" name="Text Box 5"/>
          <p:cNvSpPr txBox="1">
            <a:spLocks noChangeArrowheads="1"/>
          </p:cNvSpPr>
          <p:nvPr/>
        </p:nvSpPr>
        <p:spPr bwMode="auto">
          <a:xfrm>
            <a:off x="6042025" y="1827213"/>
            <a:ext cx="82232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i="1">
                <a:solidFill>
                  <a:srgbClr val="000000"/>
                </a:solidFill>
              </a:rPr>
              <a:t>Diaphragm</a:t>
            </a:r>
          </a:p>
        </p:txBody>
      </p:sp>
      <p:sp>
        <p:nvSpPr>
          <p:cNvPr id="22534" name="Text Box 6"/>
          <p:cNvSpPr txBox="1">
            <a:spLocks noChangeArrowheads="1"/>
          </p:cNvSpPr>
          <p:nvPr/>
        </p:nvSpPr>
        <p:spPr bwMode="auto">
          <a:xfrm>
            <a:off x="6035675" y="2659063"/>
            <a:ext cx="685800"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Pancreas</a:t>
            </a:r>
          </a:p>
        </p:txBody>
      </p:sp>
      <p:sp>
        <p:nvSpPr>
          <p:cNvPr id="22535" name="Text Box 7"/>
          <p:cNvSpPr txBox="1">
            <a:spLocks noChangeArrowheads="1"/>
          </p:cNvSpPr>
          <p:nvPr/>
        </p:nvSpPr>
        <p:spPr bwMode="auto">
          <a:xfrm>
            <a:off x="6035675" y="2230438"/>
            <a:ext cx="83502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Esophagus</a:t>
            </a:r>
          </a:p>
        </p:txBody>
      </p:sp>
      <p:sp>
        <p:nvSpPr>
          <p:cNvPr id="22536" name="Text Box 8"/>
          <p:cNvSpPr txBox="1">
            <a:spLocks noChangeArrowheads="1"/>
          </p:cNvSpPr>
          <p:nvPr/>
        </p:nvSpPr>
        <p:spPr bwMode="auto">
          <a:xfrm>
            <a:off x="5864225" y="3008313"/>
            <a:ext cx="809625"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i="1">
                <a:solidFill>
                  <a:srgbClr val="000000"/>
                </a:solidFill>
              </a:rPr>
              <a:t>Left kidney</a:t>
            </a:r>
          </a:p>
        </p:txBody>
      </p:sp>
      <p:sp>
        <p:nvSpPr>
          <p:cNvPr id="22537" name="Text Box 9"/>
          <p:cNvSpPr txBox="1">
            <a:spLocks noChangeArrowheads="1"/>
          </p:cNvSpPr>
          <p:nvPr/>
        </p:nvSpPr>
        <p:spPr bwMode="auto">
          <a:xfrm>
            <a:off x="5792788" y="3340100"/>
            <a:ext cx="164147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Attachment of</a:t>
            </a:r>
            <a:br>
              <a:rPr lang="en-US" altLang="en-US" sz="1100" b="1">
                <a:solidFill>
                  <a:srgbClr val="000000"/>
                </a:solidFill>
              </a:rPr>
            </a:br>
            <a:r>
              <a:rPr lang="en-US" altLang="en-US" sz="1100" b="1">
                <a:solidFill>
                  <a:srgbClr val="000000"/>
                </a:solidFill>
              </a:rPr>
              <a:t>transverse mesocolon</a:t>
            </a:r>
          </a:p>
        </p:txBody>
      </p:sp>
      <p:sp>
        <p:nvSpPr>
          <p:cNvPr id="22538" name="Text Box 10"/>
          <p:cNvSpPr txBox="1">
            <a:spLocks noChangeArrowheads="1"/>
          </p:cNvSpPr>
          <p:nvPr/>
        </p:nvSpPr>
        <p:spPr bwMode="auto">
          <a:xfrm>
            <a:off x="5800725" y="3773488"/>
            <a:ext cx="16414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i="1">
                <a:solidFill>
                  <a:srgbClr val="000000"/>
                </a:solidFill>
              </a:rPr>
              <a:t>Superior mesenteric</a:t>
            </a:r>
            <a:br>
              <a:rPr lang="en-US" altLang="en-US" sz="1100" b="1" i="1">
                <a:solidFill>
                  <a:srgbClr val="000000"/>
                </a:solidFill>
              </a:rPr>
            </a:br>
            <a:r>
              <a:rPr lang="en-US" altLang="en-US" sz="1100" b="1" i="1">
                <a:solidFill>
                  <a:srgbClr val="000000"/>
                </a:solidFill>
              </a:rPr>
              <a:t>artery and vein</a:t>
            </a:r>
          </a:p>
        </p:txBody>
      </p:sp>
      <p:sp>
        <p:nvSpPr>
          <p:cNvPr id="22539" name="Text Box 11"/>
          <p:cNvSpPr txBox="1">
            <a:spLocks noChangeArrowheads="1"/>
          </p:cNvSpPr>
          <p:nvPr/>
        </p:nvSpPr>
        <p:spPr bwMode="auto">
          <a:xfrm>
            <a:off x="5788025" y="4210050"/>
            <a:ext cx="1293813"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Position of</a:t>
            </a:r>
            <a:br>
              <a:rPr lang="en-US" altLang="en-US" sz="1100" b="1">
                <a:solidFill>
                  <a:srgbClr val="000000"/>
                </a:solidFill>
              </a:rPr>
            </a:br>
            <a:r>
              <a:rPr lang="en-US" altLang="en-US" sz="1100" b="1">
                <a:solidFill>
                  <a:srgbClr val="000000"/>
                </a:solidFill>
              </a:rPr>
              <a:t>descending colon</a:t>
            </a:r>
          </a:p>
        </p:txBody>
      </p:sp>
      <p:sp>
        <p:nvSpPr>
          <p:cNvPr id="22540" name="Text Box 12"/>
          <p:cNvSpPr txBox="1">
            <a:spLocks noChangeArrowheads="1"/>
          </p:cNvSpPr>
          <p:nvPr/>
        </p:nvSpPr>
        <p:spPr bwMode="auto">
          <a:xfrm>
            <a:off x="5792788" y="4637088"/>
            <a:ext cx="14303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Attachment of</a:t>
            </a:r>
            <a:br>
              <a:rPr lang="en-US" altLang="en-US" sz="1100" b="1">
                <a:solidFill>
                  <a:srgbClr val="000000"/>
                </a:solidFill>
              </a:rPr>
            </a:br>
            <a:r>
              <a:rPr lang="en-US" altLang="en-US" sz="1100" b="1">
                <a:solidFill>
                  <a:srgbClr val="000000"/>
                </a:solidFill>
              </a:rPr>
              <a:t>sigmoid mesocolon</a:t>
            </a:r>
          </a:p>
        </p:txBody>
      </p:sp>
      <p:sp>
        <p:nvSpPr>
          <p:cNvPr id="22541" name="Text Box 13"/>
          <p:cNvSpPr txBox="1">
            <a:spLocks noChangeArrowheads="1"/>
          </p:cNvSpPr>
          <p:nvPr/>
        </p:nvSpPr>
        <p:spPr bwMode="auto">
          <a:xfrm>
            <a:off x="5859463" y="5037138"/>
            <a:ext cx="8588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Parietal</a:t>
            </a:r>
            <a:br>
              <a:rPr lang="en-US" altLang="en-US" sz="1100" b="1">
                <a:solidFill>
                  <a:srgbClr val="000000"/>
                </a:solidFill>
              </a:rPr>
            </a:br>
            <a:r>
              <a:rPr lang="en-US" altLang="en-US" sz="1100" b="1">
                <a:solidFill>
                  <a:srgbClr val="000000"/>
                </a:solidFill>
              </a:rPr>
              <a:t>peritoneum</a:t>
            </a:r>
          </a:p>
        </p:txBody>
      </p:sp>
      <p:sp>
        <p:nvSpPr>
          <p:cNvPr id="22542" name="Text Box 14"/>
          <p:cNvSpPr txBox="1">
            <a:spLocks noChangeArrowheads="1"/>
          </p:cNvSpPr>
          <p:nvPr/>
        </p:nvSpPr>
        <p:spPr bwMode="auto">
          <a:xfrm>
            <a:off x="1836738" y="1501775"/>
            <a:ext cx="6985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a:solidFill>
                  <a:srgbClr val="000000"/>
                </a:solidFill>
              </a:rPr>
              <a:t>Falciform</a:t>
            </a:r>
            <a:br>
              <a:rPr lang="en-US" altLang="en-US" sz="1100" b="1">
                <a:solidFill>
                  <a:srgbClr val="000000"/>
                </a:solidFill>
              </a:rPr>
            </a:br>
            <a:r>
              <a:rPr lang="en-US" altLang="en-US" sz="1100" b="1">
                <a:solidFill>
                  <a:srgbClr val="000000"/>
                </a:solidFill>
              </a:rPr>
              <a:t>ligament</a:t>
            </a:r>
          </a:p>
        </p:txBody>
      </p:sp>
      <p:sp>
        <p:nvSpPr>
          <p:cNvPr id="22543" name="Text Box 15"/>
          <p:cNvSpPr txBox="1">
            <a:spLocks noChangeArrowheads="1"/>
          </p:cNvSpPr>
          <p:nvPr/>
        </p:nvSpPr>
        <p:spPr bwMode="auto">
          <a:xfrm>
            <a:off x="1838325" y="2063750"/>
            <a:ext cx="6985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i="1">
                <a:solidFill>
                  <a:srgbClr val="000000"/>
                </a:solidFill>
              </a:rPr>
              <a:t>Inferior</a:t>
            </a:r>
            <a:br>
              <a:rPr lang="en-US" altLang="en-US" sz="1100" b="1" i="1">
                <a:solidFill>
                  <a:srgbClr val="000000"/>
                </a:solidFill>
              </a:rPr>
            </a:br>
            <a:r>
              <a:rPr lang="en-US" altLang="en-US" sz="1100" b="1" i="1">
                <a:solidFill>
                  <a:srgbClr val="000000"/>
                </a:solidFill>
              </a:rPr>
              <a:t>vena cava</a:t>
            </a:r>
          </a:p>
        </p:txBody>
      </p:sp>
      <p:sp>
        <p:nvSpPr>
          <p:cNvPr id="22544" name="Text Box 16"/>
          <p:cNvSpPr txBox="1">
            <a:spLocks noChangeArrowheads="1"/>
          </p:cNvSpPr>
          <p:nvPr/>
        </p:nvSpPr>
        <p:spPr bwMode="auto">
          <a:xfrm>
            <a:off x="1831975" y="2611438"/>
            <a:ext cx="711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a:solidFill>
                  <a:srgbClr val="000000"/>
                </a:solidFill>
              </a:rPr>
              <a:t>Coronary</a:t>
            </a:r>
            <a:br>
              <a:rPr lang="en-US" altLang="en-US" sz="1100" b="1">
                <a:solidFill>
                  <a:srgbClr val="000000"/>
                </a:solidFill>
              </a:rPr>
            </a:br>
            <a:r>
              <a:rPr lang="en-US" altLang="en-US" sz="1100" b="1">
                <a:solidFill>
                  <a:srgbClr val="000000"/>
                </a:solidFill>
              </a:rPr>
              <a:t>ligament</a:t>
            </a:r>
            <a:br>
              <a:rPr lang="en-US" altLang="en-US" sz="1100" b="1">
                <a:solidFill>
                  <a:srgbClr val="000000"/>
                </a:solidFill>
              </a:rPr>
            </a:br>
            <a:r>
              <a:rPr lang="en-US" altLang="en-US" sz="1100" b="1">
                <a:solidFill>
                  <a:srgbClr val="000000"/>
                </a:solidFill>
              </a:rPr>
              <a:t>of liver</a:t>
            </a:r>
          </a:p>
        </p:txBody>
      </p:sp>
      <p:sp>
        <p:nvSpPr>
          <p:cNvPr id="22545" name="Text Box 17"/>
          <p:cNvSpPr txBox="1">
            <a:spLocks noChangeArrowheads="1"/>
          </p:cNvSpPr>
          <p:nvPr/>
        </p:nvSpPr>
        <p:spPr bwMode="auto">
          <a:xfrm>
            <a:off x="1879600" y="3211513"/>
            <a:ext cx="958850"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i="1">
                <a:solidFill>
                  <a:srgbClr val="000000"/>
                </a:solidFill>
              </a:rPr>
              <a:t>Right kidney</a:t>
            </a:r>
          </a:p>
        </p:txBody>
      </p:sp>
      <p:sp>
        <p:nvSpPr>
          <p:cNvPr id="22546" name="Text Box 18"/>
          <p:cNvSpPr txBox="1">
            <a:spLocks noChangeArrowheads="1"/>
          </p:cNvSpPr>
          <p:nvPr/>
        </p:nvSpPr>
        <p:spPr bwMode="auto">
          <a:xfrm>
            <a:off x="1987550" y="3443288"/>
            <a:ext cx="858838"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Duodenum</a:t>
            </a:r>
          </a:p>
        </p:txBody>
      </p:sp>
      <p:sp>
        <p:nvSpPr>
          <p:cNvPr id="22547" name="Text Box 19"/>
          <p:cNvSpPr txBox="1">
            <a:spLocks noChangeArrowheads="1"/>
          </p:cNvSpPr>
          <p:nvPr/>
        </p:nvSpPr>
        <p:spPr bwMode="auto">
          <a:xfrm>
            <a:off x="2209800" y="4965700"/>
            <a:ext cx="585788"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Rectum</a:t>
            </a:r>
          </a:p>
        </p:txBody>
      </p:sp>
      <p:sp>
        <p:nvSpPr>
          <p:cNvPr id="22548" name="Text Box 20"/>
          <p:cNvSpPr txBox="1">
            <a:spLocks noChangeArrowheads="1"/>
          </p:cNvSpPr>
          <p:nvPr/>
        </p:nvSpPr>
        <p:spPr bwMode="auto">
          <a:xfrm>
            <a:off x="2179638" y="3765550"/>
            <a:ext cx="8096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a:solidFill>
                  <a:srgbClr val="000000"/>
                </a:solidFill>
              </a:rPr>
              <a:t>Position of</a:t>
            </a:r>
            <a:br>
              <a:rPr lang="en-US" altLang="en-US" sz="1100" b="1">
                <a:solidFill>
                  <a:srgbClr val="000000"/>
                </a:solidFill>
              </a:rPr>
            </a:br>
            <a:r>
              <a:rPr lang="en-US" altLang="en-US" sz="1100" b="1">
                <a:solidFill>
                  <a:srgbClr val="000000"/>
                </a:solidFill>
              </a:rPr>
              <a:t>ascending</a:t>
            </a:r>
            <a:br>
              <a:rPr lang="en-US" altLang="en-US" sz="1100" b="1">
                <a:solidFill>
                  <a:srgbClr val="000000"/>
                </a:solidFill>
              </a:rPr>
            </a:br>
            <a:r>
              <a:rPr lang="en-US" altLang="en-US" sz="1100" b="1">
                <a:solidFill>
                  <a:srgbClr val="000000"/>
                </a:solidFill>
              </a:rPr>
              <a:t>colon</a:t>
            </a:r>
          </a:p>
        </p:txBody>
      </p:sp>
      <p:sp>
        <p:nvSpPr>
          <p:cNvPr id="22549" name="Text Box 21"/>
          <p:cNvSpPr txBox="1">
            <a:spLocks noChangeArrowheads="1"/>
          </p:cNvSpPr>
          <p:nvPr/>
        </p:nvSpPr>
        <p:spPr bwMode="auto">
          <a:xfrm>
            <a:off x="2041525" y="4354513"/>
            <a:ext cx="8096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a:solidFill>
                  <a:srgbClr val="000000"/>
                </a:solidFill>
              </a:rPr>
              <a:t>Root of</a:t>
            </a:r>
            <a:br>
              <a:rPr lang="en-US" altLang="en-US" sz="1100" b="1">
                <a:solidFill>
                  <a:srgbClr val="000000"/>
                </a:solidFill>
              </a:rPr>
            </a:br>
            <a:r>
              <a:rPr lang="en-US" altLang="en-US" sz="1100" b="1">
                <a:solidFill>
                  <a:srgbClr val="000000"/>
                </a:solidFill>
              </a:rPr>
              <a:t>mesentery</a:t>
            </a:r>
            <a:br>
              <a:rPr lang="en-US" altLang="en-US" sz="1100" b="1">
                <a:solidFill>
                  <a:srgbClr val="000000"/>
                </a:solidFill>
              </a:rPr>
            </a:br>
            <a:r>
              <a:rPr lang="en-US" altLang="en-US" sz="1100" b="1">
                <a:solidFill>
                  <a:srgbClr val="000000"/>
                </a:solidFill>
              </a:rPr>
              <a:t>proper</a:t>
            </a:r>
          </a:p>
        </p:txBody>
      </p:sp>
      <p:sp>
        <p:nvSpPr>
          <p:cNvPr id="22550" name="Text Box 22"/>
          <p:cNvSpPr txBox="1">
            <a:spLocks noChangeArrowheads="1"/>
          </p:cNvSpPr>
          <p:nvPr/>
        </p:nvSpPr>
        <p:spPr bwMode="auto">
          <a:xfrm>
            <a:off x="2136775" y="5208588"/>
            <a:ext cx="585788"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100" b="1" i="1">
                <a:solidFill>
                  <a:srgbClr val="000000"/>
                </a:solidFill>
              </a:rPr>
              <a:t>Urinary</a:t>
            </a:r>
            <a:br>
              <a:rPr lang="en-US" altLang="en-US" sz="1100" b="1" i="1">
                <a:solidFill>
                  <a:srgbClr val="000000"/>
                </a:solidFill>
              </a:rPr>
            </a:br>
            <a:r>
              <a:rPr lang="en-US" altLang="en-US" sz="1100" b="1" i="1">
                <a:solidFill>
                  <a:srgbClr val="000000"/>
                </a:solidFill>
              </a:rPr>
              <a:t>bladder</a:t>
            </a:r>
          </a:p>
        </p:txBody>
      </p:sp>
      <p:sp>
        <p:nvSpPr>
          <p:cNvPr id="22551" name="Line 23"/>
          <p:cNvSpPr>
            <a:spLocks noChangeShapeType="1"/>
          </p:cNvSpPr>
          <p:nvPr/>
        </p:nvSpPr>
        <p:spPr bwMode="auto">
          <a:xfrm>
            <a:off x="2763838" y="1601788"/>
            <a:ext cx="1571625" cy="7429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2" name="Line 24"/>
          <p:cNvSpPr>
            <a:spLocks noChangeShapeType="1"/>
          </p:cNvSpPr>
          <p:nvPr/>
        </p:nvSpPr>
        <p:spPr bwMode="auto">
          <a:xfrm>
            <a:off x="2763838" y="1601788"/>
            <a:ext cx="1552575" cy="736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3" name="Line 25"/>
          <p:cNvSpPr>
            <a:spLocks noChangeShapeType="1"/>
          </p:cNvSpPr>
          <p:nvPr/>
        </p:nvSpPr>
        <p:spPr bwMode="auto">
          <a:xfrm>
            <a:off x="2762250" y="5308600"/>
            <a:ext cx="1581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4" name="Line 26"/>
          <p:cNvSpPr>
            <a:spLocks noChangeShapeType="1"/>
          </p:cNvSpPr>
          <p:nvPr/>
        </p:nvSpPr>
        <p:spPr bwMode="auto">
          <a:xfrm>
            <a:off x="2578100" y="1600200"/>
            <a:ext cx="184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5" name="Line 27"/>
          <p:cNvSpPr>
            <a:spLocks noChangeShapeType="1"/>
          </p:cNvSpPr>
          <p:nvPr/>
        </p:nvSpPr>
        <p:spPr bwMode="auto">
          <a:xfrm>
            <a:off x="2584450" y="2159000"/>
            <a:ext cx="184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6" name="Line 28"/>
          <p:cNvSpPr>
            <a:spLocks noChangeShapeType="1"/>
          </p:cNvSpPr>
          <p:nvPr/>
        </p:nvSpPr>
        <p:spPr bwMode="auto">
          <a:xfrm>
            <a:off x="5734050" y="2736850"/>
            <a:ext cx="26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7" name="Line 29"/>
          <p:cNvSpPr>
            <a:spLocks noChangeShapeType="1"/>
          </p:cNvSpPr>
          <p:nvPr/>
        </p:nvSpPr>
        <p:spPr bwMode="auto">
          <a:xfrm>
            <a:off x="2763838" y="2160588"/>
            <a:ext cx="1330325" cy="6413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8" name="Line 30"/>
          <p:cNvSpPr>
            <a:spLocks noChangeShapeType="1"/>
          </p:cNvSpPr>
          <p:nvPr/>
        </p:nvSpPr>
        <p:spPr bwMode="auto">
          <a:xfrm>
            <a:off x="2763838" y="2160588"/>
            <a:ext cx="1330325" cy="641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59" name="Line 31"/>
          <p:cNvSpPr>
            <a:spLocks noChangeShapeType="1"/>
          </p:cNvSpPr>
          <p:nvPr/>
        </p:nvSpPr>
        <p:spPr bwMode="auto">
          <a:xfrm>
            <a:off x="2776538" y="2713038"/>
            <a:ext cx="1089025" cy="3365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60" name="Group 32"/>
          <p:cNvGrpSpPr>
            <a:grpSpLocks/>
          </p:cNvGrpSpPr>
          <p:nvPr/>
        </p:nvGrpSpPr>
        <p:grpSpPr bwMode="auto">
          <a:xfrm flipV="1">
            <a:off x="2579688" y="2713038"/>
            <a:ext cx="987425" cy="42862"/>
            <a:chOff x="3328" y="1860"/>
            <a:chExt cx="332" cy="0"/>
          </a:xfrm>
        </p:grpSpPr>
        <p:sp>
          <p:nvSpPr>
            <p:cNvPr id="22613" name="Line 33"/>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14" name="Line 34"/>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61" name="Line 35"/>
          <p:cNvSpPr>
            <a:spLocks noChangeShapeType="1"/>
          </p:cNvSpPr>
          <p:nvPr/>
        </p:nvSpPr>
        <p:spPr bwMode="auto">
          <a:xfrm>
            <a:off x="2776538" y="2713038"/>
            <a:ext cx="1082675" cy="336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62" name="Line 36"/>
          <p:cNvSpPr>
            <a:spLocks noChangeShapeType="1"/>
          </p:cNvSpPr>
          <p:nvPr/>
        </p:nvSpPr>
        <p:spPr bwMode="auto">
          <a:xfrm flipV="1">
            <a:off x="2770188" y="3271838"/>
            <a:ext cx="835025" cy="444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63" name="Line 37"/>
          <p:cNvSpPr>
            <a:spLocks noChangeShapeType="1"/>
          </p:cNvSpPr>
          <p:nvPr/>
        </p:nvSpPr>
        <p:spPr bwMode="auto">
          <a:xfrm flipV="1">
            <a:off x="2770188" y="3271838"/>
            <a:ext cx="847725" cy="44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64" name="Line 38"/>
          <p:cNvSpPr>
            <a:spLocks noChangeShapeType="1"/>
          </p:cNvSpPr>
          <p:nvPr/>
        </p:nvSpPr>
        <p:spPr bwMode="auto">
          <a:xfrm flipV="1">
            <a:off x="2776538" y="3487738"/>
            <a:ext cx="1298575" cy="508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65" name="Line 39"/>
          <p:cNvSpPr>
            <a:spLocks noChangeShapeType="1"/>
          </p:cNvSpPr>
          <p:nvPr/>
        </p:nvSpPr>
        <p:spPr bwMode="auto">
          <a:xfrm flipV="1">
            <a:off x="2776538" y="3487738"/>
            <a:ext cx="1292225" cy="50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66" name="Group 40"/>
          <p:cNvGrpSpPr>
            <a:grpSpLocks/>
          </p:cNvGrpSpPr>
          <p:nvPr/>
        </p:nvGrpSpPr>
        <p:grpSpPr bwMode="auto">
          <a:xfrm flipV="1">
            <a:off x="5748338" y="1912938"/>
            <a:ext cx="257175" cy="42862"/>
            <a:chOff x="3328" y="1860"/>
            <a:chExt cx="332" cy="0"/>
          </a:xfrm>
        </p:grpSpPr>
        <p:sp>
          <p:nvSpPr>
            <p:cNvPr id="22611" name="Line 41"/>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12" name="Line 42"/>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67" name="Line 43"/>
          <p:cNvSpPr>
            <a:spLocks noChangeShapeType="1"/>
          </p:cNvSpPr>
          <p:nvPr/>
        </p:nvSpPr>
        <p:spPr bwMode="auto">
          <a:xfrm flipV="1">
            <a:off x="4833938" y="1912938"/>
            <a:ext cx="911225" cy="3746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68" name="Line 44"/>
          <p:cNvSpPr>
            <a:spLocks noChangeShapeType="1"/>
          </p:cNvSpPr>
          <p:nvPr/>
        </p:nvSpPr>
        <p:spPr bwMode="auto">
          <a:xfrm flipV="1">
            <a:off x="4821238" y="1912938"/>
            <a:ext cx="923925"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69" name="Group 45"/>
          <p:cNvGrpSpPr>
            <a:grpSpLocks/>
          </p:cNvGrpSpPr>
          <p:nvPr/>
        </p:nvGrpSpPr>
        <p:grpSpPr bwMode="auto">
          <a:xfrm flipV="1">
            <a:off x="5754688" y="2312988"/>
            <a:ext cx="250825" cy="42862"/>
            <a:chOff x="3328" y="1860"/>
            <a:chExt cx="332" cy="0"/>
          </a:xfrm>
        </p:grpSpPr>
        <p:sp>
          <p:nvSpPr>
            <p:cNvPr id="22609" name="Line 46"/>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10" name="Line 47"/>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70" name="Line 48"/>
          <p:cNvSpPr>
            <a:spLocks noChangeShapeType="1"/>
          </p:cNvSpPr>
          <p:nvPr/>
        </p:nvSpPr>
        <p:spPr bwMode="auto">
          <a:xfrm flipV="1">
            <a:off x="4459288" y="2312988"/>
            <a:ext cx="1292225" cy="4762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1" name="Line 49"/>
          <p:cNvSpPr>
            <a:spLocks noChangeShapeType="1"/>
          </p:cNvSpPr>
          <p:nvPr/>
        </p:nvSpPr>
        <p:spPr bwMode="auto">
          <a:xfrm flipV="1">
            <a:off x="4459288" y="2312988"/>
            <a:ext cx="1292225" cy="482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2" name="Line 50"/>
          <p:cNvSpPr>
            <a:spLocks noChangeShapeType="1"/>
          </p:cNvSpPr>
          <p:nvPr/>
        </p:nvSpPr>
        <p:spPr bwMode="auto">
          <a:xfrm flipV="1">
            <a:off x="4491038" y="2738438"/>
            <a:ext cx="1254125" cy="5461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3" name="Line 51"/>
          <p:cNvSpPr>
            <a:spLocks noChangeShapeType="1"/>
          </p:cNvSpPr>
          <p:nvPr/>
        </p:nvSpPr>
        <p:spPr bwMode="auto">
          <a:xfrm flipV="1">
            <a:off x="4484688" y="2738438"/>
            <a:ext cx="1260475" cy="546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4" name="Line 52"/>
          <p:cNvSpPr>
            <a:spLocks noChangeShapeType="1"/>
          </p:cNvSpPr>
          <p:nvPr/>
        </p:nvSpPr>
        <p:spPr bwMode="auto">
          <a:xfrm flipV="1">
            <a:off x="5227638" y="3094038"/>
            <a:ext cx="600075" cy="1460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5" name="Line 53"/>
          <p:cNvSpPr>
            <a:spLocks noChangeShapeType="1"/>
          </p:cNvSpPr>
          <p:nvPr/>
        </p:nvSpPr>
        <p:spPr bwMode="auto">
          <a:xfrm flipV="1">
            <a:off x="5227638" y="3094038"/>
            <a:ext cx="600075"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76" name="Line 54"/>
          <p:cNvSpPr>
            <a:spLocks noChangeShapeType="1"/>
          </p:cNvSpPr>
          <p:nvPr/>
        </p:nvSpPr>
        <p:spPr bwMode="auto">
          <a:xfrm flipV="1">
            <a:off x="4275138" y="3443288"/>
            <a:ext cx="1482725" cy="1270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77" name="Group 55"/>
          <p:cNvGrpSpPr>
            <a:grpSpLocks/>
          </p:cNvGrpSpPr>
          <p:nvPr/>
        </p:nvGrpSpPr>
        <p:grpSpPr bwMode="auto">
          <a:xfrm flipV="1">
            <a:off x="4618038" y="3443288"/>
            <a:ext cx="1139825" cy="42862"/>
            <a:chOff x="3328" y="1860"/>
            <a:chExt cx="332" cy="0"/>
          </a:xfrm>
        </p:grpSpPr>
        <p:sp>
          <p:nvSpPr>
            <p:cNvPr id="22607" name="Line 56"/>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08" name="Line 57"/>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78" name="Line 58"/>
          <p:cNvSpPr>
            <a:spLocks noChangeShapeType="1"/>
          </p:cNvSpPr>
          <p:nvPr/>
        </p:nvSpPr>
        <p:spPr bwMode="auto">
          <a:xfrm flipV="1">
            <a:off x="4268788" y="3443288"/>
            <a:ext cx="1489075" cy="127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79" name="Group 59"/>
          <p:cNvGrpSpPr>
            <a:grpSpLocks/>
          </p:cNvGrpSpPr>
          <p:nvPr/>
        </p:nvGrpSpPr>
        <p:grpSpPr bwMode="auto">
          <a:xfrm flipV="1">
            <a:off x="3036888" y="3868738"/>
            <a:ext cx="263525" cy="42862"/>
            <a:chOff x="3328" y="1860"/>
            <a:chExt cx="332" cy="0"/>
          </a:xfrm>
        </p:grpSpPr>
        <p:sp>
          <p:nvSpPr>
            <p:cNvPr id="22605" name="Line 60"/>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06" name="Line 61"/>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80" name="Line 62"/>
          <p:cNvSpPr>
            <a:spLocks noChangeShapeType="1"/>
          </p:cNvSpPr>
          <p:nvPr/>
        </p:nvSpPr>
        <p:spPr bwMode="auto">
          <a:xfrm>
            <a:off x="3290888" y="3868738"/>
            <a:ext cx="339725" cy="2476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1" name="Line 63"/>
          <p:cNvSpPr>
            <a:spLocks noChangeShapeType="1"/>
          </p:cNvSpPr>
          <p:nvPr/>
        </p:nvSpPr>
        <p:spPr bwMode="auto">
          <a:xfrm>
            <a:off x="3290888" y="3868738"/>
            <a:ext cx="333375" cy="247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2" name="Line 64"/>
          <p:cNvSpPr>
            <a:spLocks noChangeShapeType="1"/>
          </p:cNvSpPr>
          <p:nvPr/>
        </p:nvSpPr>
        <p:spPr bwMode="auto">
          <a:xfrm>
            <a:off x="2897188" y="4440238"/>
            <a:ext cx="1196975" cy="317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3" name="Line 65"/>
          <p:cNvSpPr>
            <a:spLocks noChangeShapeType="1"/>
          </p:cNvSpPr>
          <p:nvPr/>
        </p:nvSpPr>
        <p:spPr bwMode="auto">
          <a:xfrm>
            <a:off x="2897188" y="4440238"/>
            <a:ext cx="1114425" cy="1651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84" name="Group 66"/>
          <p:cNvGrpSpPr>
            <a:grpSpLocks/>
          </p:cNvGrpSpPr>
          <p:nvPr/>
        </p:nvGrpSpPr>
        <p:grpSpPr bwMode="auto">
          <a:xfrm flipV="1">
            <a:off x="2770188" y="5062538"/>
            <a:ext cx="758825" cy="42862"/>
            <a:chOff x="3328" y="1860"/>
            <a:chExt cx="332" cy="0"/>
          </a:xfrm>
        </p:grpSpPr>
        <p:sp>
          <p:nvSpPr>
            <p:cNvPr id="22603" name="Line 67"/>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04" name="Line 68"/>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85" name="Line 69"/>
          <p:cNvSpPr>
            <a:spLocks noChangeShapeType="1"/>
          </p:cNvSpPr>
          <p:nvPr/>
        </p:nvSpPr>
        <p:spPr bwMode="auto">
          <a:xfrm>
            <a:off x="2897188" y="4440238"/>
            <a:ext cx="1190625" cy="25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6" name="Line 70"/>
          <p:cNvSpPr>
            <a:spLocks noChangeShapeType="1"/>
          </p:cNvSpPr>
          <p:nvPr/>
        </p:nvSpPr>
        <p:spPr bwMode="auto">
          <a:xfrm>
            <a:off x="2897188" y="4440238"/>
            <a:ext cx="1101725" cy="158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7" name="Line 71"/>
          <p:cNvSpPr>
            <a:spLocks noChangeShapeType="1"/>
          </p:cNvSpPr>
          <p:nvPr/>
        </p:nvSpPr>
        <p:spPr bwMode="auto">
          <a:xfrm>
            <a:off x="3519488" y="5062538"/>
            <a:ext cx="784225" cy="698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8" name="Line 72"/>
          <p:cNvSpPr>
            <a:spLocks noChangeShapeType="1"/>
          </p:cNvSpPr>
          <p:nvPr/>
        </p:nvSpPr>
        <p:spPr bwMode="auto">
          <a:xfrm>
            <a:off x="3519488" y="5062538"/>
            <a:ext cx="796925" cy="6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89" name="Line 73"/>
          <p:cNvSpPr>
            <a:spLocks noChangeShapeType="1"/>
          </p:cNvSpPr>
          <p:nvPr/>
        </p:nvSpPr>
        <p:spPr bwMode="auto">
          <a:xfrm flipV="1">
            <a:off x="4357688" y="3856038"/>
            <a:ext cx="1393825" cy="952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0" name="Line 74"/>
          <p:cNvSpPr>
            <a:spLocks noChangeShapeType="1"/>
          </p:cNvSpPr>
          <p:nvPr/>
        </p:nvSpPr>
        <p:spPr bwMode="auto">
          <a:xfrm flipV="1">
            <a:off x="4408488" y="3856038"/>
            <a:ext cx="1349375" cy="215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1" name="Line 75"/>
          <p:cNvSpPr>
            <a:spLocks noChangeShapeType="1"/>
          </p:cNvSpPr>
          <p:nvPr/>
        </p:nvSpPr>
        <p:spPr bwMode="auto">
          <a:xfrm flipV="1">
            <a:off x="4408488" y="3856038"/>
            <a:ext cx="1349375" cy="2095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2" name="Line 76"/>
          <p:cNvSpPr>
            <a:spLocks noChangeShapeType="1"/>
          </p:cNvSpPr>
          <p:nvPr/>
        </p:nvSpPr>
        <p:spPr bwMode="auto">
          <a:xfrm flipV="1">
            <a:off x="4357688" y="3856038"/>
            <a:ext cx="1393825" cy="95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3" name="Line 77"/>
          <p:cNvSpPr>
            <a:spLocks noChangeShapeType="1"/>
          </p:cNvSpPr>
          <p:nvPr/>
        </p:nvSpPr>
        <p:spPr bwMode="auto">
          <a:xfrm flipV="1">
            <a:off x="5075238" y="4294188"/>
            <a:ext cx="676275" cy="635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4" name="Line 78"/>
          <p:cNvSpPr>
            <a:spLocks noChangeShapeType="1"/>
          </p:cNvSpPr>
          <p:nvPr/>
        </p:nvSpPr>
        <p:spPr bwMode="auto">
          <a:xfrm flipV="1">
            <a:off x="5081588" y="4294188"/>
            <a:ext cx="669925" cy="6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595" name="Line 79"/>
          <p:cNvSpPr>
            <a:spLocks noChangeShapeType="1"/>
          </p:cNvSpPr>
          <p:nvPr/>
        </p:nvSpPr>
        <p:spPr bwMode="auto">
          <a:xfrm>
            <a:off x="4668838" y="4579938"/>
            <a:ext cx="1082675" cy="1524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96" name="Group 80"/>
          <p:cNvGrpSpPr>
            <a:grpSpLocks/>
          </p:cNvGrpSpPr>
          <p:nvPr/>
        </p:nvGrpSpPr>
        <p:grpSpPr bwMode="auto">
          <a:xfrm flipV="1">
            <a:off x="4535488" y="4732338"/>
            <a:ext cx="1216025" cy="42862"/>
            <a:chOff x="3328" y="1860"/>
            <a:chExt cx="332" cy="0"/>
          </a:xfrm>
        </p:grpSpPr>
        <p:sp>
          <p:nvSpPr>
            <p:cNvPr id="22601" name="Line 81"/>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02" name="Line 82"/>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2597" name="Line 83"/>
          <p:cNvSpPr>
            <a:spLocks noChangeShapeType="1"/>
          </p:cNvSpPr>
          <p:nvPr/>
        </p:nvSpPr>
        <p:spPr bwMode="auto">
          <a:xfrm>
            <a:off x="4675188" y="4586288"/>
            <a:ext cx="1076325"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2598" name="Group 84"/>
          <p:cNvGrpSpPr>
            <a:grpSpLocks/>
          </p:cNvGrpSpPr>
          <p:nvPr/>
        </p:nvGrpSpPr>
        <p:grpSpPr bwMode="auto">
          <a:xfrm flipV="1">
            <a:off x="5024438" y="5132388"/>
            <a:ext cx="803275" cy="42862"/>
            <a:chOff x="3328" y="1860"/>
            <a:chExt cx="332" cy="0"/>
          </a:xfrm>
        </p:grpSpPr>
        <p:sp>
          <p:nvSpPr>
            <p:cNvPr id="22599" name="Line 85"/>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2600" name="Line 86"/>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Tree>
    <p:extLst>
      <p:ext uri="{BB962C8B-B14F-4D97-AF65-F5344CB8AC3E}">
        <p14:creationId xmlns:p14="http://schemas.microsoft.com/office/powerpoint/2010/main" val="3032964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_24_02d_unlabeled"/>
          <p:cNvPicPr>
            <a:picLocks noChangeAspect="1" noChangeArrowheads="1"/>
          </p:cNvPicPr>
          <p:nvPr/>
        </p:nvPicPr>
        <p:blipFill>
          <a:blip r:embed="rId3">
            <a:extLst>
              <a:ext uri="{28A0092B-C50C-407E-A947-70E740481C1C}">
                <a14:useLocalDpi xmlns:a14="http://schemas.microsoft.com/office/drawing/2010/main" val="0"/>
              </a:ext>
            </a:extLst>
          </a:blip>
          <a:srcRect b="3038"/>
          <a:stretch>
            <a:fillRect/>
          </a:stretch>
        </p:blipFill>
        <p:spPr bwMode="auto">
          <a:xfrm>
            <a:off x="2035175" y="149225"/>
            <a:ext cx="5072063"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24-2d  Mesenteries</a:t>
            </a:r>
          </a:p>
        </p:txBody>
      </p:sp>
      <p:sp>
        <p:nvSpPr>
          <p:cNvPr id="23556" name="Text Box 4"/>
          <p:cNvSpPr txBox="1">
            <a:spLocks noChangeArrowheads="1"/>
          </p:cNvSpPr>
          <p:nvPr/>
        </p:nvSpPr>
        <p:spPr bwMode="auto">
          <a:xfrm>
            <a:off x="2359025" y="5897563"/>
            <a:ext cx="39957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400" b="1">
                <a:solidFill>
                  <a:srgbClr val="000000"/>
                </a:solidFill>
              </a:rPr>
              <a:t>A sagittal section showing the mesenteries of</a:t>
            </a:r>
            <a:br>
              <a:rPr lang="en-US" altLang="en-US" sz="1400" b="1">
                <a:solidFill>
                  <a:srgbClr val="000000"/>
                </a:solidFill>
              </a:rPr>
            </a:br>
            <a:r>
              <a:rPr lang="en-US" altLang="en-US" sz="1400" b="1">
                <a:solidFill>
                  <a:srgbClr val="000000"/>
                </a:solidFill>
              </a:rPr>
              <a:t>an adult. Notice that the pancreas, duodenum,</a:t>
            </a:r>
            <a:br>
              <a:rPr lang="en-US" altLang="en-US" sz="1400" b="1">
                <a:solidFill>
                  <a:srgbClr val="000000"/>
                </a:solidFill>
              </a:rPr>
            </a:br>
            <a:r>
              <a:rPr lang="en-US" altLang="en-US" sz="1400" b="1">
                <a:solidFill>
                  <a:srgbClr val="000000"/>
                </a:solidFill>
              </a:rPr>
              <a:t>and rectum are retroperitoneal.</a:t>
            </a:r>
          </a:p>
        </p:txBody>
      </p:sp>
      <p:sp>
        <p:nvSpPr>
          <p:cNvPr id="23557" name="Text Box 5"/>
          <p:cNvSpPr txBox="1">
            <a:spLocks noChangeArrowheads="1"/>
          </p:cNvSpPr>
          <p:nvPr/>
        </p:nvSpPr>
        <p:spPr bwMode="auto">
          <a:xfrm>
            <a:off x="3159125" y="911225"/>
            <a:ext cx="8477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200" b="1" i="1">
                <a:solidFill>
                  <a:srgbClr val="000000"/>
                </a:solidFill>
              </a:rPr>
              <a:t>Falciform</a:t>
            </a:r>
            <a:br>
              <a:rPr lang="en-US" altLang="en-US" sz="1200" b="1" i="1">
                <a:solidFill>
                  <a:srgbClr val="000000"/>
                </a:solidFill>
              </a:rPr>
            </a:br>
            <a:r>
              <a:rPr lang="en-US" altLang="en-US" sz="1200" b="1" i="1">
                <a:solidFill>
                  <a:srgbClr val="000000"/>
                </a:solidFill>
              </a:rPr>
              <a:t>ligament</a:t>
            </a:r>
          </a:p>
        </p:txBody>
      </p:sp>
      <p:sp>
        <p:nvSpPr>
          <p:cNvPr id="23558" name="Text Box 6"/>
          <p:cNvSpPr txBox="1">
            <a:spLocks noChangeArrowheads="1"/>
          </p:cNvSpPr>
          <p:nvPr/>
        </p:nvSpPr>
        <p:spPr bwMode="auto">
          <a:xfrm>
            <a:off x="4841875" y="912813"/>
            <a:ext cx="847725"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i="1">
                <a:solidFill>
                  <a:srgbClr val="000000"/>
                </a:solidFill>
              </a:rPr>
              <a:t>Diaphragm</a:t>
            </a:r>
          </a:p>
        </p:txBody>
      </p:sp>
      <p:sp>
        <p:nvSpPr>
          <p:cNvPr id="23559" name="Text Box 7"/>
          <p:cNvSpPr txBox="1">
            <a:spLocks noChangeArrowheads="1"/>
          </p:cNvSpPr>
          <p:nvPr/>
        </p:nvSpPr>
        <p:spPr bwMode="auto">
          <a:xfrm>
            <a:off x="6229350" y="5192713"/>
            <a:ext cx="52705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i="1">
                <a:solidFill>
                  <a:srgbClr val="000000"/>
                </a:solidFill>
              </a:rPr>
              <a:t>Uterus</a:t>
            </a:r>
          </a:p>
        </p:txBody>
      </p:sp>
      <p:sp>
        <p:nvSpPr>
          <p:cNvPr id="23560" name="Text Box 8"/>
          <p:cNvSpPr txBox="1">
            <a:spLocks noChangeArrowheads="1"/>
          </p:cNvSpPr>
          <p:nvPr/>
        </p:nvSpPr>
        <p:spPr bwMode="auto">
          <a:xfrm>
            <a:off x="2862263" y="4957763"/>
            <a:ext cx="59213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200" b="1" i="1">
                <a:solidFill>
                  <a:srgbClr val="000000"/>
                </a:solidFill>
              </a:rPr>
              <a:t>Urinary</a:t>
            </a:r>
            <a:br>
              <a:rPr lang="en-US" altLang="en-US" sz="1200" b="1" i="1">
                <a:solidFill>
                  <a:srgbClr val="000000"/>
                </a:solidFill>
              </a:rPr>
            </a:br>
            <a:r>
              <a:rPr lang="en-US" altLang="en-US" sz="1200" b="1" i="1">
                <a:solidFill>
                  <a:srgbClr val="000000"/>
                </a:solidFill>
              </a:rPr>
              <a:t>bladder</a:t>
            </a:r>
          </a:p>
        </p:txBody>
      </p:sp>
      <p:sp>
        <p:nvSpPr>
          <p:cNvPr id="23561" name="Text Box 9"/>
          <p:cNvSpPr txBox="1">
            <a:spLocks noChangeArrowheads="1"/>
          </p:cNvSpPr>
          <p:nvPr/>
        </p:nvSpPr>
        <p:spPr bwMode="auto">
          <a:xfrm>
            <a:off x="2528888" y="4051300"/>
            <a:ext cx="9239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200" b="1">
                <a:solidFill>
                  <a:srgbClr val="000000"/>
                </a:solidFill>
              </a:rPr>
              <a:t>Sigmoid</a:t>
            </a:r>
            <a:br>
              <a:rPr lang="en-US" altLang="en-US" sz="1200" b="1">
                <a:solidFill>
                  <a:srgbClr val="000000"/>
                </a:solidFill>
              </a:rPr>
            </a:br>
            <a:r>
              <a:rPr lang="en-US" altLang="en-US" sz="1200" b="1">
                <a:solidFill>
                  <a:srgbClr val="000000"/>
                </a:solidFill>
              </a:rPr>
              <a:t>mesocolon</a:t>
            </a:r>
          </a:p>
        </p:txBody>
      </p:sp>
      <p:sp>
        <p:nvSpPr>
          <p:cNvPr id="23562" name="Text Box 10"/>
          <p:cNvSpPr txBox="1">
            <a:spLocks noChangeArrowheads="1"/>
          </p:cNvSpPr>
          <p:nvPr/>
        </p:nvSpPr>
        <p:spPr bwMode="auto">
          <a:xfrm>
            <a:off x="2665413" y="3400425"/>
            <a:ext cx="796925"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spcBef>
                <a:spcPct val="0"/>
              </a:spcBef>
              <a:spcAft>
                <a:spcPct val="0"/>
              </a:spcAft>
              <a:buClrTx/>
              <a:buFontTx/>
              <a:buNone/>
            </a:pPr>
            <a:r>
              <a:rPr lang="en-US" altLang="en-US" sz="1200" b="1">
                <a:solidFill>
                  <a:srgbClr val="000000"/>
                </a:solidFill>
              </a:rPr>
              <a:t>Mesentery</a:t>
            </a:r>
            <a:br>
              <a:rPr lang="en-US" altLang="en-US" sz="1200" b="1">
                <a:solidFill>
                  <a:srgbClr val="000000"/>
                </a:solidFill>
              </a:rPr>
            </a:br>
            <a:r>
              <a:rPr lang="en-US" altLang="en-US" sz="1200" b="1">
                <a:solidFill>
                  <a:srgbClr val="000000"/>
                </a:solidFill>
              </a:rPr>
              <a:t>proper</a:t>
            </a:r>
          </a:p>
        </p:txBody>
      </p:sp>
      <p:sp>
        <p:nvSpPr>
          <p:cNvPr id="23563" name="Text Box 11"/>
          <p:cNvSpPr txBox="1">
            <a:spLocks noChangeArrowheads="1"/>
          </p:cNvSpPr>
          <p:nvPr/>
        </p:nvSpPr>
        <p:spPr bwMode="auto">
          <a:xfrm>
            <a:off x="2887663" y="4684713"/>
            <a:ext cx="6175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Rectum</a:t>
            </a:r>
          </a:p>
        </p:txBody>
      </p:sp>
      <p:sp>
        <p:nvSpPr>
          <p:cNvPr id="23564" name="Text Box 12"/>
          <p:cNvSpPr txBox="1">
            <a:spLocks noChangeArrowheads="1"/>
          </p:cNvSpPr>
          <p:nvPr/>
        </p:nvSpPr>
        <p:spPr bwMode="auto">
          <a:xfrm>
            <a:off x="2657475" y="2906713"/>
            <a:ext cx="847725"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Duodenum</a:t>
            </a:r>
          </a:p>
        </p:txBody>
      </p:sp>
      <p:sp>
        <p:nvSpPr>
          <p:cNvPr id="23565" name="Text Box 13"/>
          <p:cNvSpPr txBox="1">
            <a:spLocks noChangeArrowheads="1"/>
          </p:cNvSpPr>
          <p:nvPr/>
        </p:nvSpPr>
        <p:spPr bwMode="auto">
          <a:xfrm>
            <a:off x="2762250" y="2541588"/>
            <a:ext cx="706438"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Pancreas</a:t>
            </a:r>
          </a:p>
        </p:txBody>
      </p:sp>
      <p:sp>
        <p:nvSpPr>
          <p:cNvPr id="23566" name="Text Box 14"/>
          <p:cNvSpPr txBox="1">
            <a:spLocks noChangeArrowheads="1"/>
          </p:cNvSpPr>
          <p:nvPr/>
        </p:nvSpPr>
        <p:spPr bwMode="auto">
          <a:xfrm>
            <a:off x="6229350" y="1908175"/>
            <a:ext cx="73183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Lesser</a:t>
            </a:r>
            <a:br>
              <a:rPr lang="en-US" altLang="en-US" sz="1200" b="1">
                <a:solidFill>
                  <a:srgbClr val="000000"/>
                </a:solidFill>
              </a:rPr>
            </a:br>
            <a:r>
              <a:rPr lang="en-US" altLang="en-US" sz="1200" b="1">
                <a:solidFill>
                  <a:srgbClr val="000000"/>
                </a:solidFill>
              </a:rPr>
              <a:t>omentum</a:t>
            </a:r>
          </a:p>
        </p:txBody>
      </p:sp>
      <p:sp>
        <p:nvSpPr>
          <p:cNvPr id="23567" name="Text Box 15"/>
          <p:cNvSpPr txBox="1">
            <a:spLocks noChangeArrowheads="1"/>
          </p:cNvSpPr>
          <p:nvPr/>
        </p:nvSpPr>
        <p:spPr bwMode="auto">
          <a:xfrm>
            <a:off x="6229350" y="2403475"/>
            <a:ext cx="731838"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Stomach</a:t>
            </a:r>
          </a:p>
        </p:txBody>
      </p:sp>
      <p:sp>
        <p:nvSpPr>
          <p:cNvPr id="23568" name="Text Box 16"/>
          <p:cNvSpPr txBox="1">
            <a:spLocks noChangeArrowheads="1"/>
          </p:cNvSpPr>
          <p:nvPr/>
        </p:nvSpPr>
        <p:spPr bwMode="auto">
          <a:xfrm>
            <a:off x="6210300" y="2728913"/>
            <a:ext cx="873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Transverse</a:t>
            </a:r>
            <a:br>
              <a:rPr lang="en-US" altLang="en-US" sz="1200" b="1">
                <a:solidFill>
                  <a:srgbClr val="000000"/>
                </a:solidFill>
              </a:rPr>
            </a:br>
            <a:r>
              <a:rPr lang="en-US" altLang="en-US" sz="1200" b="1">
                <a:solidFill>
                  <a:srgbClr val="000000"/>
                </a:solidFill>
              </a:rPr>
              <a:t>mesocolon</a:t>
            </a:r>
          </a:p>
        </p:txBody>
      </p:sp>
      <p:sp>
        <p:nvSpPr>
          <p:cNvPr id="23569" name="Text Box 17"/>
          <p:cNvSpPr txBox="1">
            <a:spLocks noChangeArrowheads="1"/>
          </p:cNvSpPr>
          <p:nvPr/>
        </p:nvSpPr>
        <p:spPr bwMode="auto">
          <a:xfrm>
            <a:off x="6210300" y="3205163"/>
            <a:ext cx="873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Transverse</a:t>
            </a:r>
            <a:br>
              <a:rPr lang="en-US" altLang="en-US" sz="1200" b="1">
                <a:solidFill>
                  <a:srgbClr val="000000"/>
                </a:solidFill>
              </a:rPr>
            </a:br>
            <a:r>
              <a:rPr lang="en-US" altLang="en-US" sz="1200" b="1">
                <a:solidFill>
                  <a:srgbClr val="000000"/>
                </a:solidFill>
              </a:rPr>
              <a:t>colon</a:t>
            </a:r>
          </a:p>
        </p:txBody>
      </p:sp>
      <p:sp>
        <p:nvSpPr>
          <p:cNvPr id="23570" name="Text Box 18"/>
          <p:cNvSpPr txBox="1">
            <a:spLocks noChangeArrowheads="1"/>
          </p:cNvSpPr>
          <p:nvPr/>
        </p:nvSpPr>
        <p:spPr bwMode="auto">
          <a:xfrm>
            <a:off x="6229350" y="3724275"/>
            <a:ext cx="746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Greater</a:t>
            </a:r>
            <a:br>
              <a:rPr lang="en-US" altLang="en-US" sz="1200" b="1">
                <a:solidFill>
                  <a:srgbClr val="000000"/>
                </a:solidFill>
              </a:rPr>
            </a:br>
            <a:r>
              <a:rPr lang="en-US" altLang="en-US" sz="1200" b="1">
                <a:solidFill>
                  <a:srgbClr val="000000"/>
                </a:solidFill>
              </a:rPr>
              <a:t>omentum</a:t>
            </a:r>
          </a:p>
        </p:txBody>
      </p:sp>
      <p:sp>
        <p:nvSpPr>
          <p:cNvPr id="23571" name="Text Box 19"/>
          <p:cNvSpPr txBox="1">
            <a:spLocks noChangeArrowheads="1"/>
          </p:cNvSpPr>
          <p:nvPr/>
        </p:nvSpPr>
        <p:spPr bwMode="auto">
          <a:xfrm>
            <a:off x="6216650" y="4260850"/>
            <a:ext cx="8731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Parietal</a:t>
            </a:r>
            <a:br>
              <a:rPr lang="en-US" altLang="en-US" sz="1200" b="1">
                <a:solidFill>
                  <a:srgbClr val="000000"/>
                </a:solidFill>
              </a:rPr>
            </a:br>
            <a:r>
              <a:rPr lang="en-US" altLang="en-US" sz="1200" b="1">
                <a:solidFill>
                  <a:srgbClr val="000000"/>
                </a:solidFill>
              </a:rPr>
              <a:t>peritoneum</a:t>
            </a:r>
          </a:p>
        </p:txBody>
      </p:sp>
      <p:sp>
        <p:nvSpPr>
          <p:cNvPr id="23572" name="Text Box 20"/>
          <p:cNvSpPr txBox="1">
            <a:spLocks noChangeArrowheads="1"/>
          </p:cNvSpPr>
          <p:nvPr/>
        </p:nvSpPr>
        <p:spPr bwMode="auto">
          <a:xfrm>
            <a:off x="6216650" y="4749800"/>
            <a:ext cx="69373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Small </a:t>
            </a:r>
            <a:br>
              <a:rPr lang="en-US" altLang="en-US" sz="1200" b="1">
                <a:solidFill>
                  <a:srgbClr val="000000"/>
                </a:solidFill>
              </a:rPr>
            </a:br>
            <a:r>
              <a:rPr lang="en-US" altLang="en-US" sz="1200" b="1">
                <a:solidFill>
                  <a:srgbClr val="000000"/>
                </a:solidFill>
              </a:rPr>
              <a:t>intestine</a:t>
            </a:r>
          </a:p>
        </p:txBody>
      </p:sp>
      <p:sp>
        <p:nvSpPr>
          <p:cNvPr id="23573" name="Text Box 21"/>
          <p:cNvSpPr txBox="1">
            <a:spLocks noChangeArrowheads="1"/>
          </p:cNvSpPr>
          <p:nvPr/>
        </p:nvSpPr>
        <p:spPr bwMode="auto">
          <a:xfrm>
            <a:off x="4822825" y="1851025"/>
            <a:ext cx="42545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200" b="1">
                <a:solidFill>
                  <a:srgbClr val="000000"/>
                </a:solidFill>
              </a:rPr>
              <a:t>Liver</a:t>
            </a:r>
          </a:p>
        </p:txBody>
      </p:sp>
      <p:grpSp>
        <p:nvGrpSpPr>
          <p:cNvPr id="23574" name="Group 22"/>
          <p:cNvGrpSpPr>
            <a:grpSpLocks/>
          </p:cNvGrpSpPr>
          <p:nvPr/>
        </p:nvGrpSpPr>
        <p:grpSpPr bwMode="auto">
          <a:xfrm flipV="1">
            <a:off x="3494088" y="3506788"/>
            <a:ext cx="1330325" cy="42862"/>
            <a:chOff x="3328" y="1860"/>
            <a:chExt cx="332" cy="0"/>
          </a:xfrm>
        </p:grpSpPr>
        <p:sp>
          <p:nvSpPr>
            <p:cNvPr id="23613" name="Line 23"/>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14" name="Line 24"/>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3575" name="Line 25"/>
          <p:cNvSpPr>
            <a:spLocks noChangeShapeType="1"/>
          </p:cNvSpPr>
          <p:nvPr/>
        </p:nvSpPr>
        <p:spPr bwMode="auto">
          <a:xfrm>
            <a:off x="4051300" y="1016000"/>
            <a:ext cx="185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76" name="Line 26"/>
          <p:cNvSpPr>
            <a:spLocks noChangeShapeType="1"/>
          </p:cNvSpPr>
          <p:nvPr/>
        </p:nvSpPr>
        <p:spPr bwMode="auto">
          <a:xfrm>
            <a:off x="4237038" y="1016000"/>
            <a:ext cx="495300" cy="641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77" name="Line 27"/>
          <p:cNvSpPr>
            <a:spLocks noChangeShapeType="1"/>
          </p:cNvSpPr>
          <p:nvPr/>
        </p:nvSpPr>
        <p:spPr bwMode="auto">
          <a:xfrm>
            <a:off x="5213350" y="1122363"/>
            <a:ext cx="0" cy="520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78" name="Line 28"/>
          <p:cNvSpPr>
            <a:spLocks noChangeShapeType="1"/>
          </p:cNvSpPr>
          <p:nvPr/>
        </p:nvSpPr>
        <p:spPr bwMode="auto">
          <a:xfrm>
            <a:off x="3489325" y="2646363"/>
            <a:ext cx="11890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79" name="Line 29"/>
          <p:cNvSpPr>
            <a:spLocks noChangeShapeType="1"/>
          </p:cNvSpPr>
          <p:nvPr/>
        </p:nvSpPr>
        <p:spPr bwMode="auto">
          <a:xfrm>
            <a:off x="3502025" y="3006725"/>
            <a:ext cx="1190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0" name="Line 30"/>
          <p:cNvSpPr>
            <a:spLocks noChangeShapeType="1"/>
          </p:cNvSpPr>
          <p:nvPr/>
        </p:nvSpPr>
        <p:spPr bwMode="auto">
          <a:xfrm>
            <a:off x="3502025" y="4797425"/>
            <a:ext cx="803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1" name="Line 31"/>
          <p:cNvSpPr>
            <a:spLocks noChangeShapeType="1"/>
          </p:cNvSpPr>
          <p:nvPr/>
        </p:nvSpPr>
        <p:spPr bwMode="auto">
          <a:xfrm>
            <a:off x="3502025" y="5053013"/>
            <a:ext cx="1538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2" name="Line 32"/>
          <p:cNvSpPr>
            <a:spLocks noChangeShapeType="1"/>
          </p:cNvSpPr>
          <p:nvPr/>
        </p:nvSpPr>
        <p:spPr bwMode="auto">
          <a:xfrm>
            <a:off x="5788025" y="5280025"/>
            <a:ext cx="3889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3" name="Line 33"/>
          <p:cNvSpPr>
            <a:spLocks noChangeShapeType="1"/>
          </p:cNvSpPr>
          <p:nvPr/>
        </p:nvSpPr>
        <p:spPr bwMode="auto">
          <a:xfrm>
            <a:off x="5802313" y="4838700"/>
            <a:ext cx="3603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4" name="Line 34"/>
          <p:cNvSpPr>
            <a:spLocks noChangeShapeType="1"/>
          </p:cNvSpPr>
          <p:nvPr/>
        </p:nvSpPr>
        <p:spPr bwMode="auto">
          <a:xfrm>
            <a:off x="5627688" y="4370388"/>
            <a:ext cx="534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5" name="Line 35"/>
          <p:cNvSpPr>
            <a:spLocks noChangeShapeType="1"/>
          </p:cNvSpPr>
          <p:nvPr/>
        </p:nvSpPr>
        <p:spPr bwMode="auto">
          <a:xfrm>
            <a:off x="5922963" y="2833688"/>
            <a:ext cx="239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6" name="Line 36"/>
          <p:cNvSpPr>
            <a:spLocks noChangeShapeType="1"/>
          </p:cNvSpPr>
          <p:nvPr/>
        </p:nvSpPr>
        <p:spPr bwMode="auto">
          <a:xfrm>
            <a:off x="5895975" y="2498725"/>
            <a:ext cx="2809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87" name="Line 37"/>
          <p:cNvSpPr>
            <a:spLocks noChangeShapeType="1"/>
          </p:cNvSpPr>
          <p:nvPr/>
        </p:nvSpPr>
        <p:spPr bwMode="auto">
          <a:xfrm>
            <a:off x="5895975" y="2005013"/>
            <a:ext cx="2809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3588" name="Group 38"/>
          <p:cNvGrpSpPr>
            <a:grpSpLocks/>
          </p:cNvGrpSpPr>
          <p:nvPr/>
        </p:nvGrpSpPr>
        <p:grpSpPr bwMode="auto">
          <a:xfrm flipV="1">
            <a:off x="3494088" y="4154488"/>
            <a:ext cx="898525" cy="42862"/>
            <a:chOff x="3328" y="1860"/>
            <a:chExt cx="332" cy="0"/>
          </a:xfrm>
        </p:grpSpPr>
        <p:sp>
          <p:nvSpPr>
            <p:cNvPr id="23611" name="Line 39"/>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12" name="Line 40"/>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3589" name="Line 41"/>
          <p:cNvSpPr>
            <a:spLocks noChangeShapeType="1"/>
          </p:cNvSpPr>
          <p:nvPr/>
        </p:nvSpPr>
        <p:spPr bwMode="auto">
          <a:xfrm flipV="1">
            <a:off x="4941888" y="2008188"/>
            <a:ext cx="968375" cy="3619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0" name="Line 42"/>
          <p:cNvSpPr>
            <a:spLocks noChangeShapeType="1"/>
          </p:cNvSpPr>
          <p:nvPr/>
        </p:nvSpPr>
        <p:spPr bwMode="auto">
          <a:xfrm flipV="1">
            <a:off x="4935538" y="2008188"/>
            <a:ext cx="974725" cy="361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1" name="Line 43"/>
          <p:cNvSpPr>
            <a:spLocks noChangeShapeType="1"/>
          </p:cNvSpPr>
          <p:nvPr/>
        </p:nvSpPr>
        <p:spPr bwMode="auto">
          <a:xfrm flipV="1">
            <a:off x="5310188" y="2503488"/>
            <a:ext cx="606425" cy="1841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2" name="Line 44"/>
          <p:cNvSpPr>
            <a:spLocks noChangeShapeType="1"/>
          </p:cNvSpPr>
          <p:nvPr/>
        </p:nvSpPr>
        <p:spPr bwMode="auto">
          <a:xfrm flipV="1">
            <a:off x="5322888" y="2503488"/>
            <a:ext cx="593725" cy="177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3" name="Line 45"/>
          <p:cNvSpPr>
            <a:spLocks noChangeShapeType="1"/>
          </p:cNvSpPr>
          <p:nvPr/>
        </p:nvSpPr>
        <p:spPr bwMode="auto">
          <a:xfrm flipV="1">
            <a:off x="5094288" y="2833688"/>
            <a:ext cx="841375" cy="1968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4" name="Line 46"/>
          <p:cNvSpPr>
            <a:spLocks noChangeShapeType="1"/>
          </p:cNvSpPr>
          <p:nvPr/>
        </p:nvSpPr>
        <p:spPr bwMode="auto">
          <a:xfrm flipV="1">
            <a:off x="5087938" y="2833688"/>
            <a:ext cx="847725" cy="196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23595" name="Group 47"/>
          <p:cNvGrpSpPr>
            <a:grpSpLocks/>
          </p:cNvGrpSpPr>
          <p:nvPr/>
        </p:nvGrpSpPr>
        <p:grpSpPr bwMode="auto">
          <a:xfrm flipV="1">
            <a:off x="5335588" y="3322638"/>
            <a:ext cx="835025" cy="42862"/>
            <a:chOff x="3328" y="1860"/>
            <a:chExt cx="332" cy="0"/>
          </a:xfrm>
        </p:grpSpPr>
        <p:sp>
          <p:nvSpPr>
            <p:cNvPr id="23609" name="Line 48"/>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10" name="Line 49"/>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grpSp>
        <p:nvGrpSpPr>
          <p:cNvPr id="23596" name="Group 50"/>
          <p:cNvGrpSpPr>
            <a:grpSpLocks/>
          </p:cNvGrpSpPr>
          <p:nvPr/>
        </p:nvGrpSpPr>
        <p:grpSpPr bwMode="auto">
          <a:xfrm flipV="1">
            <a:off x="5583238" y="3824288"/>
            <a:ext cx="600075" cy="42862"/>
            <a:chOff x="3328" y="1860"/>
            <a:chExt cx="332" cy="0"/>
          </a:xfrm>
        </p:grpSpPr>
        <p:sp>
          <p:nvSpPr>
            <p:cNvPr id="23607" name="Line 51"/>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8" name="Line 52"/>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23597" name="Line 53"/>
          <p:cNvSpPr>
            <a:spLocks noChangeShapeType="1"/>
          </p:cNvSpPr>
          <p:nvPr/>
        </p:nvSpPr>
        <p:spPr bwMode="auto">
          <a:xfrm>
            <a:off x="5659438" y="3551238"/>
            <a:ext cx="523875" cy="2730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8" name="Line 54"/>
          <p:cNvSpPr>
            <a:spLocks noChangeShapeType="1"/>
          </p:cNvSpPr>
          <p:nvPr/>
        </p:nvSpPr>
        <p:spPr bwMode="auto">
          <a:xfrm>
            <a:off x="5665788" y="3551238"/>
            <a:ext cx="517525" cy="273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599" name="Line 55"/>
          <p:cNvSpPr>
            <a:spLocks noChangeShapeType="1"/>
          </p:cNvSpPr>
          <p:nvPr/>
        </p:nvSpPr>
        <p:spPr bwMode="auto">
          <a:xfrm>
            <a:off x="4960938" y="4446588"/>
            <a:ext cx="847725" cy="4000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0" name="Line 56"/>
          <p:cNvSpPr>
            <a:spLocks noChangeShapeType="1"/>
          </p:cNvSpPr>
          <p:nvPr/>
        </p:nvSpPr>
        <p:spPr bwMode="auto">
          <a:xfrm>
            <a:off x="4967288" y="4452938"/>
            <a:ext cx="841375" cy="393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1" name="Line 57"/>
          <p:cNvSpPr>
            <a:spLocks noChangeShapeType="1"/>
          </p:cNvSpPr>
          <p:nvPr/>
        </p:nvSpPr>
        <p:spPr bwMode="auto">
          <a:xfrm>
            <a:off x="4776788" y="4141788"/>
            <a:ext cx="1038225" cy="7048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2" name="Line 58"/>
          <p:cNvSpPr>
            <a:spLocks noChangeShapeType="1"/>
          </p:cNvSpPr>
          <p:nvPr/>
        </p:nvSpPr>
        <p:spPr bwMode="auto">
          <a:xfrm>
            <a:off x="4776788" y="4141788"/>
            <a:ext cx="1038225"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3" name="Line 59"/>
          <p:cNvSpPr>
            <a:spLocks noChangeShapeType="1"/>
          </p:cNvSpPr>
          <p:nvPr/>
        </p:nvSpPr>
        <p:spPr bwMode="auto">
          <a:xfrm>
            <a:off x="5284788" y="4376738"/>
            <a:ext cx="542925" cy="469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4" name="Line 60"/>
          <p:cNvSpPr>
            <a:spLocks noChangeShapeType="1"/>
          </p:cNvSpPr>
          <p:nvPr/>
        </p:nvSpPr>
        <p:spPr bwMode="auto">
          <a:xfrm>
            <a:off x="5284788" y="4376738"/>
            <a:ext cx="542925"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5" name="Line 61"/>
          <p:cNvSpPr>
            <a:spLocks noChangeShapeType="1"/>
          </p:cNvSpPr>
          <p:nvPr/>
        </p:nvSpPr>
        <p:spPr bwMode="auto">
          <a:xfrm>
            <a:off x="4859338" y="4821238"/>
            <a:ext cx="942975" cy="469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3606" name="Line 62"/>
          <p:cNvSpPr>
            <a:spLocks noChangeShapeType="1"/>
          </p:cNvSpPr>
          <p:nvPr/>
        </p:nvSpPr>
        <p:spPr bwMode="auto">
          <a:xfrm>
            <a:off x="4852988" y="4821238"/>
            <a:ext cx="949325"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2278333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24-1 The Digestive Tract</a:t>
            </a:r>
          </a:p>
        </p:txBody>
      </p:sp>
      <p:sp>
        <p:nvSpPr>
          <p:cNvPr id="24579" name="Rectangle 3"/>
          <p:cNvSpPr>
            <a:spLocks noGrp="1" noChangeArrowheads="1"/>
          </p:cNvSpPr>
          <p:nvPr>
            <p:ph type="body" idx="1"/>
          </p:nvPr>
        </p:nvSpPr>
        <p:spPr>
          <a:xfrm>
            <a:off x="304800" y="1168400"/>
            <a:ext cx="8229600" cy="5497513"/>
          </a:xfrm>
        </p:spPr>
        <p:txBody>
          <a:bodyPr/>
          <a:lstStyle/>
          <a:p>
            <a:pPr>
              <a:lnSpc>
                <a:spcPct val="125000"/>
              </a:lnSpc>
            </a:pPr>
            <a:r>
              <a:rPr lang="en-US" altLang="en-US" smtClean="0">
                <a:solidFill>
                  <a:srgbClr val="000000"/>
                </a:solidFill>
              </a:rPr>
              <a:t>Histological Organization of the Digestive Tract</a:t>
            </a:r>
          </a:p>
          <a:p>
            <a:pPr lvl="1">
              <a:lnSpc>
                <a:spcPct val="125000"/>
              </a:lnSpc>
            </a:pPr>
            <a:r>
              <a:rPr lang="en-US" altLang="en-US" smtClean="0">
                <a:solidFill>
                  <a:srgbClr val="000000"/>
                </a:solidFill>
              </a:rPr>
              <a:t>Four major layers of the digestive tract</a:t>
            </a:r>
          </a:p>
          <a:p>
            <a:pPr marL="1371600" lvl="2" indent="-457200">
              <a:lnSpc>
                <a:spcPct val="125000"/>
              </a:lnSpc>
              <a:buFont typeface="Arial" charset="0"/>
              <a:buAutoNum type="arabicPeriod"/>
            </a:pPr>
            <a:r>
              <a:rPr lang="en-US" altLang="en-US" b="1" smtClean="0">
                <a:solidFill>
                  <a:srgbClr val="000000"/>
                </a:solidFill>
              </a:rPr>
              <a:t>Mucosa</a:t>
            </a:r>
          </a:p>
          <a:p>
            <a:pPr marL="1371600" lvl="2" indent="-457200">
              <a:lnSpc>
                <a:spcPct val="125000"/>
              </a:lnSpc>
              <a:buFont typeface="Arial" charset="0"/>
              <a:buAutoNum type="arabicPeriod"/>
            </a:pPr>
            <a:r>
              <a:rPr lang="en-US" altLang="en-US" b="1" smtClean="0">
                <a:solidFill>
                  <a:srgbClr val="000000"/>
                </a:solidFill>
              </a:rPr>
              <a:t>Submucosa</a:t>
            </a:r>
          </a:p>
          <a:p>
            <a:pPr marL="1371600" lvl="2" indent="-457200">
              <a:lnSpc>
                <a:spcPct val="125000"/>
              </a:lnSpc>
              <a:buFont typeface="Arial" charset="0"/>
              <a:buAutoNum type="arabicPeriod"/>
            </a:pPr>
            <a:r>
              <a:rPr lang="en-US" altLang="en-US" b="1" smtClean="0">
                <a:solidFill>
                  <a:srgbClr val="000000"/>
                </a:solidFill>
              </a:rPr>
              <a:t>Muscularis externa</a:t>
            </a:r>
          </a:p>
          <a:p>
            <a:pPr marL="1371600" lvl="2" indent="-457200">
              <a:lnSpc>
                <a:spcPct val="125000"/>
              </a:lnSpc>
              <a:buFont typeface="Arial" charset="0"/>
              <a:buAutoNum type="arabicPeriod"/>
            </a:pPr>
            <a:r>
              <a:rPr lang="en-US" altLang="en-US" b="1" smtClean="0">
                <a:solidFill>
                  <a:srgbClr val="000000"/>
                </a:solidFill>
              </a:rPr>
              <a:t>Serosa</a:t>
            </a:r>
          </a:p>
        </p:txBody>
      </p:sp>
      <p:sp>
        <p:nvSpPr>
          <p:cNvPr id="2458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141866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_24_03_1_unlabeled"/>
          <p:cNvPicPr>
            <a:picLocks noChangeAspect="1" noChangeArrowheads="1"/>
          </p:cNvPicPr>
          <p:nvPr/>
        </p:nvPicPr>
        <p:blipFill>
          <a:blip r:embed="rId3">
            <a:extLst>
              <a:ext uri="{28A0092B-C50C-407E-A947-70E740481C1C}">
                <a14:useLocalDpi xmlns:a14="http://schemas.microsoft.com/office/drawing/2010/main" val="0"/>
              </a:ext>
            </a:extLst>
          </a:blip>
          <a:srcRect b="3255"/>
          <a:stretch>
            <a:fillRect/>
          </a:stretch>
        </p:blipFill>
        <p:spPr bwMode="auto">
          <a:xfrm>
            <a:off x="666750" y="250825"/>
            <a:ext cx="78105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24-3  The Structure of the Digestive Tract</a:t>
            </a:r>
            <a:endParaRPr lang="en-US" altLang="en-US" sz="1200" smtClean="0">
              <a:solidFill>
                <a:schemeClr val="tx1"/>
              </a:solidFill>
            </a:endParaRPr>
          </a:p>
        </p:txBody>
      </p:sp>
      <p:sp>
        <p:nvSpPr>
          <p:cNvPr id="25604" name="Text Box 4"/>
          <p:cNvSpPr txBox="1">
            <a:spLocks noChangeArrowheads="1"/>
          </p:cNvSpPr>
          <p:nvPr/>
        </p:nvSpPr>
        <p:spPr bwMode="auto">
          <a:xfrm>
            <a:off x="1985963" y="250825"/>
            <a:ext cx="180181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2000" b="1">
                <a:solidFill>
                  <a:srgbClr val="000000"/>
                </a:solidFill>
              </a:rPr>
              <a:t>Mesenteric</a:t>
            </a:r>
            <a:br>
              <a:rPr lang="en-US" altLang="en-US" sz="2000" b="1">
                <a:solidFill>
                  <a:srgbClr val="000000"/>
                </a:solidFill>
              </a:rPr>
            </a:br>
            <a:r>
              <a:rPr lang="en-US" altLang="en-US" sz="2000" b="1">
                <a:solidFill>
                  <a:srgbClr val="000000"/>
                </a:solidFill>
              </a:rPr>
              <a:t>artery and vein</a:t>
            </a:r>
          </a:p>
        </p:txBody>
      </p:sp>
      <p:sp>
        <p:nvSpPr>
          <p:cNvPr id="25605" name="Text Box 5"/>
          <p:cNvSpPr txBox="1">
            <a:spLocks noChangeArrowheads="1"/>
          </p:cNvSpPr>
          <p:nvPr/>
        </p:nvSpPr>
        <p:spPr bwMode="auto">
          <a:xfrm>
            <a:off x="3022600" y="1552575"/>
            <a:ext cx="1233488"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2000" b="1">
                <a:solidFill>
                  <a:srgbClr val="000000"/>
                </a:solidFill>
              </a:rPr>
              <a:t>Mesentery</a:t>
            </a:r>
          </a:p>
        </p:txBody>
      </p:sp>
      <p:sp>
        <p:nvSpPr>
          <p:cNvPr id="25606" name="Text Box 6"/>
          <p:cNvSpPr txBox="1">
            <a:spLocks noChangeArrowheads="1"/>
          </p:cNvSpPr>
          <p:nvPr/>
        </p:nvSpPr>
        <p:spPr bwMode="auto">
          <a:xfrm>
            <a:off x="4305300" y="1339850"/>
            <a:ext cx="119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2000" b="1">
                <a:solidFill>
                  <a:srgbClr val="000000"/>
                </a:solidFill>
              </a:rPr>
              <a:t>Plica</a:t>
            </a:r>
            <a:br>
              <a:rPr lang="en-US" altLang="en-US" sz="2000" b="1">
                <a:solidFill>
                  <a:srgbClr val="000000"/>
                </a:solidFill>
              </a:rPr>
            </a:br>
            <a:r>
              <a:rPr lang="en-US" altLang="en-US" sz="2000" b="1">
                <a:solidFill>
                  <a:srgbClr val="000000"/>
                </a:solidFill>
              </a:rPr>
              <a:t>circulares</a:t>
            </a:r>
          </a:p>
        </p:txBody>
      </p:sp>
      <p:sp>
        <p:nvSpPr>
          <p:cNvPr id="25607" name="Text Box 7"/>
          <p:cNvSpPr txBox="1">
            <a:spLocks noChangeArrowheads="1"/>
          </p:cNvSpPr>
          <p:nvPr/>
        </p:nvSpPr>
        <p:spPr bwMode="auto">
          <a:xfrm>
            <a:off x="7102475" y="5235575"/>
            <a:ext cx="12874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2000" b="1">
                <a:solidFill>
                  <a:srgbClr val="000000"/>
                </a:solidFill>
              </a:rPr>
              <a:t>Muscularis</a:t>
            </a:r>
            <a:br>
              <a:rPr lang="en-US" altLang="en-US" sz="2000" b="1">
                <a:solidFill>
                  <a:srgbClr val="000000"/>
                </a:solidFill>
              </a:rPr>
            </a:br>
            <a:r>
              <a:rPr lang="en-US" altLang="en-US" sz="2000" b="1">
                <a:solidFill>
                  <a:srgbClr val="000000"/>
                </a:solidFill>
              </a:rPr>
              <a:t>externa</a:t>
            </a:r>
          </a:p>
        </p:txBody>
      </p:sp>
      <p:sp>
        <p:nvSpPr>
          <p:cNvPr id="25608" name="Text Box 8"/>
          <p:cNvSpPr txBox="1">
            <a:spLocks noChangeArrowheads="1"/>
          </p:cNvSpPr>
          <p:nvPr/>
        </p:nvSpPr>
        <p:spPr bwMode="auto">
          <a:xfrm>
            <a:off x="6986588" y="5843588"/>
            <a:ext cx="14827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2000" b="1">
                <a:solidFill>
                  <a:srgbClr val="000000"/>
                </a:solidFill>
              </a:rPr>
              <a:t>Serosa</a:t>
            </a:r>
            <a:br>
              <a:rPr lang="en-US" altLang="en-US" sz="2000" b="1">
                <a:solidFill>
                  <a:srgbClr val="000000"/>
                </a:solidFill>
              </a:rPr>
            </a:br>
            <a:r>
              <a:rPr lang="en-US" altLang="en-US" sz="2000" b="1">
                <a:solidFill>
                  <a:srgbClr val="000000"/>
                </a:solidFill>
              </a:rPr>
              <a:t>(visceral</a:t>
            </a:r>
            <a:br>
              <a:rPr lang="en-US" altLang="en-US" sz="2000" b="1">
                <a:solidFill>
                  <a:srgbClr val="000000"/>
                </a:solidFill>
              </a:rPr>
            </a:br>
            <a:r>
              <a:rPr lang="en-US" altLang="en-US" sz="2000" b="1">
                <a:solidFill>
                  <a:srgbClr val="000000"/>
                </a:solidFill>
              </a:rPr>
              <a:t>peritoneum)</a:t>
            </a:r>
          </a:p>
        </p:txBody>
      </p:sp>
      <p:sp>
        <p:nvSpPr>
          <p:cNvPr id="25609" name="Text Box 9"/>
          <p:cNvSpPr txBox="1">
            <a:spLocks noChangeArrowheads="1"/>
          </p:cNvSpPr>
          <p:nvPr/>
        </p:nvSpPr>
        <p:spPr bwMode="auto">
          <a:xfrm>
            <a:off x="6989763" y="4411663"/>
            <a:ext cx="1420812"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2000" b="1">
                <a:solidFill>
                  <a:srgbClr val="000000"/>
                </a:solidFill>
              </a:rPr>
              <a:t>Submucosa</a:t>
            </a:r>
          </a:p>
        </p:txBody>
      </p:sp>
      <p:sp>
        <p:nvSpPr>
          <p:cNvPr id="25610" name="Text Box 10"/>
          <p:cNvSpPr txBox="1">
            <a:spLocks noChangeArrowheads="1"/>
          </p:cNvSpPr>
          <p:nvPr/>
        </p:nvSpPr>
        <p:spPr bwMode="auto">
          <a:xfrm>
            <a:off x="7275513" y="3951288"/>
            <a:ext cx="94615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2000" b="1">
                <a:solidFill>
                  <a:srgbClr val="000000"/>
                </a:solidFill>
              </a:rPr>
              <a:t>Mucosa</a:t>
            </a:r>
          </a:p>
        </p:txBody>
      </p:sp>
      <p:sp>
        <p:nvSpPr>
          <p:cNvPr id="25611" name="Line 11"/>
          <p:cNvSpPr>
            <a:spLocks noChangeShapeType="1"/>
          </p:cNvSpPr>
          <p:nvPr/>
        </p:nvSpPr>
        <p:spPr bwMode="auto">
          <a:xfrm flipV="1">
            <a:off x="2727325" y="782638"/>
            <a:ext cx="160338" cy="3349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2" name="Line 12"/>
          <p:cNvSpPr>
            <a:spLocks noChangeShapeType="1"/>
          </p:cNvSpPr>
          <p:nvPr/>
        </p:nvSpPr>
        <p:spPr bwMode="auto">
          <a:xfrm>
            <a:off x="2887663" y="782638"/>
            <a:ext cx="79375" cy="347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3" name="Line 13"/>
          <p:cNvSpPr>
            <a:spLocks noChangeShapeType="1"/>
          </p:cNvSpPr>
          <p:nvPr/>
        </p:nvSpPr>
        <p:spPr bwMode="auto">
          <a:xfrm flipV="1">
            <a:off x="4946650" y="1879600"/>
            <a:ext cx="0" cy="1430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4" name="Line 14"/>
          <p:cNvSpPr>
            <a:spLocks noChangeShapeType="1"/>
          </p:cNvSpPr>
          <p:nvPr/>
        </p:nvSpPr>
        <p:spPr bwMode="auto">
          <a:xfrm>
            <a:off x="6362700" y="4111625"/>
            <a:ext cx="8556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5" name="Line 15"/>
          <p:cNvSpPr>
            <a:spLocks noChangeShapeType="1"/>
          </p:cNvSpPr>
          <p:nvPr/>
        </p:nvSpPr>
        <p:spPr bwMode="auto">
          <a:xfrm>
            <a:off x="6430963" y="4565650"/>
            <a:ext cx="520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6" name="Line 16"/>
          <p:cNvSpPr>
            <a:spLocks noChangeShapeType="1"/>
          </p:cNvSpPr>
          <p:nvPr/>
        </p:nvSpPr>
        <p:spPr bwMode="auto">
          <a:xfrm>
            <a:off x="6403975" y="5381625"/>
            <a:ext cx="641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7" name="Line 17"/>
          <p:cNvSpPr>
            <a:spLocks noChangeShapeType="1"/>
          </p:cNvSpPr>
          <p:nvPr/>
        </p:nvSpPr>
        <p:spPr bwMode="auto">
          <a:xfrm flipH="1">
            <a:off x="6443663" y="5381625"/>
            <a:ext cx="601662" cy="147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5618" name="Line 18"/>
          <p:cNvSpPr>
            <a:spLocks noChangeShapeType="1"/>
          </p:cNvSpPr>
          <p:nvPr/>
        </p:nvSpPr>
        <p:spPr bwMode="auto">
          <a:xfrm>
            <a:off x="6350000" y="5995988"/>
            <a:ext cx="909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1440147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gure_24_03_2_unlabeled"/>
          <p:cNvPicPr>
            <a:picLocks noChangeAspect="1" noChangeArrowheads="1"/>
          </p:cNvPicPr>
          <p:nvPr/>
        </p:nvPicPr>
        <p:blipFill>
          <a:blip r:embed="rId3">
            <a:extLst>
              <a:ext uri="{28A0092B-C50C-407E-A947-70E740481C1C}">
                <a14:useLocalDpi xmlns:a14="http://schemas.microsoft.com/office/drawing/2010/main" val="0"/>
              </a:ext>
            </a:extLst>
          </a:blip>
          <a:srcRect b="2844"/>
          <a:stretch>
            <a:fillRect/>
          </a:stretch>
        </p:blipFill>
        <p:spPr bwMode="auto">
          <a:xfrm>
            <a:off x="1035050" y="238125"/>
            <a:ext cx="7072313"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24-3  The Structure of the Digestive Tract</a:t>
            </a:r>
          </a:p>
        </p:txBody>
      </p:sp>
      <p:sp>
        <p:nvSpPr>
          <p:cNvPr id="26628" name="Text Box 4"/>
          <p:cNvSpPr txBox="1">
            <a:spLocks noChangeArrowheads="1"/>
          </p:cNvSpPr>
          <p:nvPr/>
        </p:nvSpPr>
        <p:spPr bwMode="auto">
          <a:xfrm>
            <a:off x="3659188" y="241300"/>
            <a:ext cx="11731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800" b="1">
                <a:solidFill>
                  <a:srgbClr val="000000"/>
                </a:solidFill>
              </a:rPr>
              <a:t>Plica</a:t>
            </a:r>
            <a:br>
              <a:rPr lang="en-US" altLang="en-US" sz="1800" b="1">
                <a:solidFill>
                  <a:srgbClr val="000000"/>
                </a:solidFill>
              </a:rPr>
            </a:br>
            <a:r>
              <a:rPr lang="en-US" altLang="en-US" sz="1800" b="1">
                <a:solidFill>
                  <a:srgbClr val="000000"/>
                </a:solidFill>
              </a:rPr>
              <a:t>circulares</a:t>
            </a:r>
          </a:p>
        </p:txBody>
      </p:sp>
      <p:sp>
        <p:nvSpPr>
          <p:cNvPr id="26629" name="Text Box 5"/>
          <p:cNvSpPr txBox="1">
            <a:spLocks noChangeArrowheads="1"/>
          </p:cNvSpPr>
          <p:nvPr/>
        </p:nvSpPr>
        <p:spPr bwMode="auto">
          <a:xfrm>
            <a:off x="1193800" y="4983163"/>
            <a:ext cx="11731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800" b="1">
                <a:solidFill>
                  <a:srgbClr val="000000"/>
                </a:solidFill>
              </a:rPr>
              <a:t>Muscularis</a:t>
            </a:r>
            <a:br>
              <a:rPr lang="en-US" altLang="en-US" sz="1800" b="1">
                <a:solidFill>
                  <a:srgbClr val="000000"/>
                </a:solidFill>
              </a:rPr>
            </a:br>
            <a:r>
              <a:rPr lang="en-US" altLang="en-US" sz="1800" b="1">
                <a:solidFill>
                  <a:srgbClr val="000000"/>
                </a:solidFill>
              </a:rPr>
              <a:t>externa</a:t>
            </a:r>
          </a:p>
        </p:txBody>
      </p:sp>
      <p:sp>
        <p:nvSpPr>
          <p:cNvPr id="26630" name="Text Box 6"/>
          <p:cNvSpPr txBox="1">
            <a:spLocks noChangeArrowheads="1"/>
          </p:cNvSpPr>
          <p:nvPr/>
        </p:nvSpPr>
        <p:spPr bwMode="auto">
          <a:xfrm>
            <a:off x="1025525" y="5575300"/>
            <a:ext cx="1457325"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800" b="1">
                <a:solidFill>
                  <a:srgbClr val="000000"/>
                </a:solidFill>
              </a:rPr>
              <a:t>Serosa</a:t>
            </a:r>
            <a:br>
              <a:rPr lang="en-US" altLang="en-US" sz="1800" b="1">
                <a:solidFill>
                  <a:srgbClr val="000000"/>
                </a:solidFill>
              </a:rPr>
            </a:br>
            <a:r>
              <a:rPr lang="en-US" altLang="en-US" sz="1800" b="1">
                <a:solidFill>
                  <a:srgbClr val="000000"/>
                </a:solidFill>
              </a:rPr>
              <a:t>(visceral</a:t>
            </a:r>
            <a:br>
              <a:rPr lang="en-US" altLang="en-US" sz="1800" b="1">
                <a:solidFill>
                  <a:srgbClr val="000000"/>
                </a:solidFill>
              </a:rPr>
            </a:br>
            <a:r>
              <a:rPr lang="en-US" altLang="en-US" sz="1800" b="1">
                <a:solidFill>
                  <a:srgbClr val="000000"/>
                </a:solidFill>
              </a:rPr>
              <a:t>peritoneum)</a:t>
            </a:r>
          </a:p>
        </p:txBody>
      </p:sp>
      <p:sp>
        <p:nvSpPr>
          <p:cNvPr id="26631" name="Text Box 7"/>
          <p:cNvSpPr txBox="1">
            <a:spLocks noChangeArrowheads="1"/>
          </p:cNvSpPr>
          <p:nvPr/>
        </p:nvSpPr>
        <p:spPr bwMode="auto">
          <a:xfrm>
            <a:off x="1077913" y="4213225"/>
            <a:ext cx="13970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Submucosa</a:t>
            </a:r>
          </a:p>
        </p:txBody>
      </p:sp>
      <p:sp>
        <p:nvSpPr>
          <p:cNvPr id="26632" name="Text Box 8"/>
          <p:cNvSpPr txBox="1">
            <a:spLocks noChangeArrowheads="1"/>
          </p:cNvSpPr>
          <p:nvPr/>
        </p:nvSpPr>
        <p:spPr bwMode="auto">
          <a:xfrm>
            <a:off x="1339850" y="3776663"/>
            <a:ext cx="9302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Mucosa</a:t>
            </a:r>
          </a:p>
        </p:txBody>
      </p:sp>
      <p:sp>
        <p:nvSpPr>
          <p:cNvPr id="26633" name="Text Box 9"/>
          <p:cNvSpPr txBox="1">
            <a:spLocks noChangeArrowheads="1"/>
          </p:cNvSpPr>
          <p:nvPr/>
        </p:nvSpPr>
        <p:spPr bwMode="auto">
          <a:xfrm>
            <a:off x="7213600" y="1120775"/>
            <a:ext cx="9302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Mucosa</a:t>
            </a:r>
          </a:p>
        </p:txBody>
      </p:sp>
      <p:sp>
        <p:nvSpPr>
          <p:cNvPr id="26634" name="Text Box 10"/>
          <p:cNvSpPr txBox="1">
            <a:spLocks noChangeArrowheads="1"/>
          </p:cNvSpPr>
          <p:nvPr/>
        </p:nvSpPr>
        <p:spPr bwMode="auto">
          <a:xfrm>
            <a:off x="5762625" y="738188"/>
            <a:ext cx="1173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Mucosal</a:t>
            </a:r>
            <a:br>
              <a:rPr lang="en-US" altLang="en-US" sz="1800" b="1">
                <a:solidFill>
                  <a:srgbClr val="000000"/>
                </a:solidFill>
              </a:rPr>
            </a:br>
            <a:r>
              <a:rPr lang="en-US" altLang="en-US" sz="1800" b="1">
                <a:solidFill>
                  <a:srgbClr val="000000"/>
                </a:solidFill>
              </a:rPr>
              <a:t>epithelium</a:t>
            </a:r>
          </a:p>
        </p:txBody>
      </p:sp>
      <p:sp>
        <p:nvSpPr>
          <p:cNvPr id="26635" name="Text Box 11"/>
          <p:cNvSpPr txBox="1">
            <a:spLocks noChangeArrowheads="1"/>
          </p:cNvSpPr>
          <p:nvPr/>
        </p:nvSpPr>
        <p:spPr bwMode="auto">
          <a:xfrm>
            <a:off x="5756275" y="1360488"/>
            <a:ext cx="8477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Lamina</a:t>
            </a:r>
            <a:br>
              <a:rPr lang="en-US" altLang="en-US" sz="1800" b="1">
                <a:solidFill>
                  <a:srgbClr val="000000"/>
                </a:solidFill>
              </a:rPr>
            </a:br>
            <a:r>
              <a:rPr lang="en-US" altLang="en-US" sz="1800" b="1">
                <a:solidFill>
                  <a:srgbClr val="000000"/>
                </a:solidFill>
              </a:rPr>
              <a:t>propria</a:t>
            </a:r>
          </a:p>
        </p:txBody>
      </p:sp>
      <p:sp>
        <p:nvSpPr>
          <p:cNvPr id="26636" name="Text Box 12"/>
          <p:cNvSpPr txBox="1">
            <a:spLocks noChangeArrowheads="1"/>
          </p:cNvSpPr>
          <p:nvPr/>
        </p:nvSpPr>
        <p:spPr bwMode="auto">
          <a:xfrm>
            <a:off x="6007100" y="1947863"/>
            <a:ext cx="5254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Villi</a:t>
            </a:r>
          </a:p>
        </p:txBody>
      </p:sp>
      <p:sp>
        <p:nvSpPr>
          <p:cNvPr id="26637" name="Text Box 13"/>
          <p:cNvSpPr txBox="1">
            <a:spLocks noChangeArrowheads="1"/>
          </p:cNvSpPr>
          <p:nvPr/>
        </p:nvSpPr>
        <p:spPr bwMode="auto">
          <a:xfrm>
            <a:off x="6008688" y="2306638"/>
            <a:ext cx="1782762"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Mucosal glands</a:t>
            </a:r>
          </a:p>
        </p:txBody>
      </p:sp>
      <p:sp>
        <p:nvSpPr>
          <p:cNvPr id="26638" name="Text Box 14"/>
          <p:cNvSpPr txBox="1">
            <a:spLocks noChangeArrowheads="1"/>
          </p:cNvSpPr>
          <p:nvPr/>
        </p:nvSpPr>
        <p:spPr bwMode="auto">
          <a:xfrm>
            <a:off x="6000750" y="2646363"/>
            <a:ext cx="2314575"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Submucosal gland</a:t>
            </a:r>
          </a:p>
        </p:txBody>
      </p:sp>
      <p:sp>
        <p:nvSpPr>
          <p:cNvPr id="26639" name="Text Box 15"/>
          <p:cNvSpPr txBox="1">
            <a:spLocks noChangeArrowheads="1"/>
          </p:cNvSpPr>
          <p:nvPr/>
        </p:nvSpPr>
        <p:spPr bwMode="auto">
          <a:xfrm>
            <a:off x="6002338" y="3008313"/>
            <a:ext cx="121602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Muscularis</a:t>
            </a:r>
            <a:br>
              <a:rPr lang="en-US" altLang="en-US" sz="1800" b="1">
                <a:solidFill>
                  <a:srgbClr val="000000"/>
                </a:solidFill>
              </a:rPr>
            </a:br>
            <a:r>
              <a:rPr lang="en-US" altLang="en-US" sz="1800" b="1">
                <a:solidFill>
                  <a:srgbClr val="000000"/>
                </a:solidFill>
              </a:rPr>
              <a:t>mucosae</a:t>
            </a:r>
          </a:p>
        </p:txBody>
      </p:sp>
      <p:sp>
        <p:nvSpPr>
          <p:cNvPr id="26640" name="Text Box 16"/>
          <p:cNvSpPr txBox="1">
            <a:spLocks noChangeArrowheads="1"/>
          </p:cNvSpPr>
          <p:nvPr/>
        </p:nvSpPr>
        <p:spPr bwMode="auto">
          <a:xfrm>
            <a:off x="6000750" y="3597275"/>
            <a:ext cx="1965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Lymphatic vessel</a:t>
            </a:r>
          </a:p>
        </p:txBody>
      </p:sp>
      <p:sp>
        <p:nvSpPr>
          <p:cNvPr id="26641" name="Text Box 17"/>
          <p:cNvSpPr txBox="1">
            <a:spLocks noChangeArrowheads="1"/>
          </p:cNvSpPr>
          <p:nvPr/>
        </p:nvSpPr>
        <p:spPr bwMode="auto">
          <a:xfrm>
            <a:off x="6000750" y="4011613"/>
            <a:ext cx="1722438"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Artery and vein</a:t>
            </a:r>
          </a:p>
        </p:txBody>
      </p:sp>
      <p:sp>
        <p:nvSpPr>
          <p:cNvPr id="26642" name="Text Box 18"/>
          <p:cNvSpPr txBox="1">
            <a:spLocks noChangeArrowheads="1"/>
          </p:cNvSpPr>
          <p:nvPr/>
        </p:nvSpPr>
        <p:spPr bwMode="auto">
          <a:xfrm>
            <a:off x="6029325" y="4397375"/>
            <a:ext cx="14382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Submucosal</a:t>
            </a:r>
            <a:br>
              <a:rPr lang="en-US" altLang="en-US" sz="1800" b="1">
                <a:solidFill>
                  <a:srgbClr val="000000"/>
                </a:solidFill>
              </a:rPr>
            </a:br>
            <a:r>
              <a:rPr lang="en-US" altLang="en-US" sz="1800" b="1">
                <a:solidFill>
                  <a:srgbClr val="000000"/>
                </a:solidFill>
              </a:rPr>
              <a:t>plexus</a:t>
            </a:r>
          </a:p>
        </p:txBody>
      </p:sp>
      <p:sp>
        <p:nvSpPr>
          <p:cNvPr id="26643" name="Text Box 19"/>
          <p:cNvSpPr txBox="1">
            <a:spLocks noChangeArrowheads="1"/>
          </p:cNvSpPr>
          <p:nvPr/>
        </p:nvSpPr>
        <p:spPr bwMode="auto">
          <a:xfrm>
            <a:off x="6002338" y="5026025"/>
            <a:ext cx="1763712"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Circular muscle</a:t>
            </a:r>
            <a:br>
              <a:rPr lang="en-US" altLang="en-US" sz="1800" b="1">
                <a:solidFill>
                  <a:srgbClr val="000000"/>
                </a:solidFill>
              </a:rPr>
            </a:br>
            <a:r>
              <a:rPr lang="en-US" altLang="en-US" sz="1800" b="1">
                <a:solidFill>
                  <a:srgbClr val="000000"/>
                </a:solidFill>
              </a:rPr>
              <a:t>layer</a:t>
            </a:r>
          </a:p>
        </p:txBody>
      </p:sp>
      <p:sp>
        <p:nvSpPr>
          <p:cNvPr id="26644" name="Text Box 20"/>
          <p:cNvSpPr txBox="1">
            <a:spLocks noChangeArrowheads="1"/>
          </p:cNvSpPr>
          <p:nvPr/>
        </p:nvSpPr>
        <p:spPr bwMode="auto">
          <a:xfrm>
            <a:off x="6000750" y="5600700"/>
            <a:ext cx="1782763"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Myenteric plexus</a:t>
            </a:r>
          </a:p>
        </p:txBody>
      </p:sp>
      <p:sp>
        <p:nvSpPr>
          <p:cNvPr id="26645" name="Text Box 21"/>
          <p:cNvSpPr txBox="1">
            <a:spLocks noChangeArrowheads="1"/>
          </p:cNvSpPr>
          <p:nvPr/>
        </p:nvSpPr>
        <p:spPr bwMode="auto">
          <a:xfrm>
            <a:off x="6000750" y="6122988"/>
            <a:ext cx="14605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800" b="1">
                <a:solidFill>
                  <a:srgbClr val="000000"/>
                </a:solidFill>
              </a:rPr>
              <a:t>Longitudinal</a:t>
            </a:r>
            <a:br>
              <a:rPr lang="en-US" altLang="en-US" sz="1800" b="1">
                <a:solidFill>
                  <a:srgbClr val="000000"/>
                </a:solidFill>
              </a:rPr>
            </a:br>
            <a:r>
              <a:rPr lang="en-US" altLang="en-US" sz="1800" b="1">
                <a:solidFill>
                  <a:srgbClr val="000000"/>
                </a:solidFill>
              </a:rPr>
              <a:t>muscle layer</a:t>
            </a:r>
          </a:p>
        </p:txBody>
      </p:sp>
      <p:sp>
        <p:nvSpPr>
          <p:cNvPr id="26646" name="Line 22"/>
          <p:cNvSpPr>
            <a:spLocks noChangeShapeType="1"/>
          </p:cNvSpPr>
          <p:nvPr/>
        </p:nvSpPr>
        <p:spPr bwMode="auto">
          <a:xfrm flipH="1">
            <a:off x="2654300" y="3805238"/>
            <a:ext cx="120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47" name="Line 23"/>
          <p:cNvSpPr>
            <a:spLocks noChangeShapeType="1"/>
          </p:cNvSpPr>
          <p:nvPr/>
        </p:nvSpPr>
        <p:spPr bwMode="auto">
          <a:xfrm>
            <a:off x="2660650" y="3805238"/>
            <a:ext cx="0" cy="212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48" name="Line 24"/>
          <p:cNvSpPr>
            <a:spLocks noChangeShapeType="1"/>
          </p:cNvSpPr>
          <p:nvPr/>
        </p:nvSpPr>
        <p:spPr bwMode="auto">
          <a:xfrm>
            <a:off x="2654300" y="4017963"/>
            <a:ext cx="120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49" name="Line 25"/>
          <p:cNvSpPr>
            <a:spLocks noChangeShapeType="1"/>
          </p:cNvSpPr>
          <p:nvPr/>
        </p:nvSpPr>
        <p:spPr bwMode="auto">
          <a:xfrm>
            <a:off x="2232025" y="3924300"/>
            <a:ext cx="4206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0" name="Line 26"/>
          <p:cNvSpPr>
            <a:spLocks noChangeShapeType="1"/>
          </p:cNvSpPr>
          <p:nvPr/>
        </p:nvSpPr>
        <p:spPr bwMode="auto">
          <a:xfrm flipH="1">
            <a:off x="2654300" y="4059238"/>
            <a:ext cx="120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1" name="Line 27"/>
          <p:cNvSpPr>
            <a:spLocks noChangeShapeType="1"/>
          </p:cNvSpPr>
          <p:nvPr/>
        </p:nvSpPr>
        <p:spPr bwMode="auto">
          <a:xfrm>
            <a:off x="2660650" y="4059238"/>
            <a:ext cx="0" cy="574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2" name="Line 28"/>
          <p:cNvSpPr>
            <a:spLocks noChangeShapeType="1"/>
          </p:cNvSpPr>
          <p:nvPr/>
        </p:nvSpPr>
        <p:spPr bwMode="auto">
          <a:xfrm>
            <a:off x="2654300" y="4633913"/>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3" name="Line 29"/>
          <p:cNvSpPr>
            <a:spLocks noChangeShapeType="1"/>
          </p:cNvSpPr>
          <p:nvPr/>
        </p:nvSpPr>
        <p:spPr bwMode="auto">
          <a:xfrm>
            <a:off x="2406650" y="4338638"/>
            <a:ext cx="2540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4" name="Line 30"/>
          <p:cNvSpPr>
            <a:spLocks noChangeShapeType="1"/>
          </p:cNvSpPr>
          <p:nvPr/>
        </p:nvSpPr>
        <p:spPr bwMode="auto">
          <a:xfrm flipH="1">
            <a:off x="2654300" y="4673600"/>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5" name="Line 31"/>
          <p:cNvSpPr>
            <a:spLocks noChangeShapeType="1"/>
          </p:cNvSpPr>
          <p:nvPr/>
        </p:nvSpPr>
        <p:spPr bwMode="auto">
          <a:xfrm>
            <a:off x="2660650" y="4673600"/>
            <a:ext cx="0" cy="909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6" name="Line 32"/>
          <p:cNvSpPr>
            <a:spLocks noChangeShapeType="1"/>
          </p:cNvSpPr>
          <p:nvPr/>
        </p:nvSpPr>
        <p:spPr bwMode="auto">
          <a:xfrm>
            <a:off x="2654300" y="5583238"/>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7" name="Line 33"/>
          <p:cNvSpPr>
            <a:spLocks noChangeShapeType="1"/>
          </p:cNvSpPr>
          <p:nvPr/>
        </p:nvSpPr>
        <p:spPr bwMode="auto">
          <a:xfrm>
            <a:off x="2419350" y="5127625"/>
            <a:ext cx="241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8" name="Line 34"/>
          <p:cNvSpPr>
            <a:spLocks noChangeShapeType="1"/>
          </p:cNvSpPr>
          <p:nvPr/>
        </p:nvSpPr>
        <p:spPr bwMode="auto">
          <a:xfrm flipH="1">
            <a:off x="2654300" y="5622925"/>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59" name="Line 35"/>
          <p:cNvSpPr>
            <a:spLocks noChangeShapeType="1"/>
          </p:cNvSpPr>
          <p:nvPr/>
        </p:nvSpPr>
        <p:spPr bwMode="auto">
          <a:xfrm>
            <a:off x="2660650" y="5622925"/>
            <a:ext cx="0" cy="160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0" name="Line 36"/>
          <p:cNvSpPr>
            <a:spLocks noChangeShapeType="1"/>
          </p:cNvSpPr>
          <p:nvPr/>
        </p:nvSpPr>
        <p:spPr bwMode="auto">
          <a:xfrm>
            <a:off x="2654300" y="5783263"/>
            <a:ext cx="13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1" name="Line 37"/>
          <p:cNvSpPr>
            <a:spLocks noChangeShapeType="1"/>
          </p:cNvSpPr>
          <p:nvPr/>
        </p:nvSpPr>
        <p:spPr bwMode="auto">
          <a:xfrm>
            <a:off x="2192338" y="5689600"/>
            <a:ext cx="468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2" name="Line 38"/>
          <p:cNvSpPr>
            <a:spLocks noChangeShapeType="1"/>
          </p:cNvSpPr>
          <p:nvPr/>
        </p:nvSpPr>
        <p:spPr bwMode="auto">
          <a:xfrm flipV="1">
            <a:off x="3743325" y="844550"/>
            <a:ext cx="0" cy="173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3" name="Line 39"/>
          <p:cNvSpPr>
            <a:spLocks noChangeShapeType="1"/>
          </p:cNvSpPr>
          <p:nvPr/>
        </p:nvSpPr>
        <p:spPr bwMode="auto">
          <a:xfrm>
            <a:off x="3743325" y="850900"/>
            <a:ext cx="101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4" name="Line 40"/>
          <p:cNvSpPr>
            <a:spLocks noChangeShapeType="1"/>
          </p:cNvSpPr>
          <p:nvPr/>
        </p:nvSpPr>
        <p:spPr bwMode="auto">
          <a:xfrm>
            <a:off x="4759325" y="844550"/>
            <a:ext cx="0" cy="187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5" name="Line 41"/>
          <p:cNvSpPr>
            <a:spLocks noChangeShapeType="1"/>
          </p:cNvSpPr>
          <p:nvPr/>
        </p:nvSpPr>
        <p:spPr bwMode="auto">
          <a:xfrm flipV="1">
            <a:off x="4237038" y="757238"/>
            <a:ext cx="0" cy="93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6" name="Line 42"/>
          <p:cNvSpPr>
            <a:spLocks noChangeShapeType="1"/>
          </p:cNvSpPr>
          <p:nvPr/>
        </p:nvSpPr>
        <p:spPr bwMode="auto">
          <a:xfrm flipV="1">
            <a:off x="4611688" y="850900"/>
            <a:ext cx="709612" cy="6270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7" name="Line 43"/>
          <p:cNvSpPr>
            <a:spLocks noChangeShapeType="1"/>
          </p:cNvSpPr>
          <p:nvPr/>
        </p:nvSpPr>
        <p:spPr bwMode="auto">
          <a:xfrm>
            <a:off x="5321300" y="850900"/>
            <a:ext cx="387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8" name="Line 44"/>
          <p:cNvSpPr>
            <a:spLocks noChangeShapeType="1"/>
          </p:cNvSpPr>
          <p:nvPr/>
        </p:nvSpPr>
        <p:spPr bwMode="auto">
          <a:xfrm>
            <a:off x="6924675" y="690563"/>
            <a:ext cx="1000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69" name="Line 45"/>
          <p:cNvSpPr>
            <a:spLocks noChangeShapeType="1"/>
          </p:cNvSpPr>
          <p:nvPr/>
        </p:nvSpPr>
        <p:spPr bwMode="auto">
          <a:xfrm>
            <a:off x="7018338" y="690563"/>
            <a:ext cx="0" cy="1135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0" name="Line 46"/>
          <p:cNvSpPr>
            <a:spLocks noChangeShapeType="1"/>
          </p:cNvSpPr>
          <p:nvPr/>
        </p:nvSpPr>
        <p:spPr bwMode="auto">
          <a:xfrm flipH="1">
            <a:off x="6918325" y="1819275"/>
            <a:ext cx="1063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1" name="Line 47"/>
          <p:cNvSpPr>
            <a:spLocks noChangeShapeType="1"/>
          </p:cNvSpPr>
          <p:nvPr/>
        </p:nvSpPr>
        <p:spPr bwMode="auto">
          <a:xfrm>
            <a:off x="7018338" y="1250950"/>
            <a:ext cx="1476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2" name="Line 48"/>
          <p:cNvSpPr>
            <a:spLocks noChangeShapeType="1"/>
          </p:cNvSpPr>
          <p:nvPr/>
        </p:nvSpPr>
        <p:spPr bwMode="auto">
          <a:xfrm flipV="1">
            <a:off x="4505325" y="1492250"/>
            <a:ext cx="788988" cy="4937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3" name="Line 49"/>
          <p:cNvSpPr>
            <a:spLocks noChangeShapeType="1"/>
          </p:cNvSpPr>
          <p:nvPr/>
        </p:nvSpPr>
        <p:spPr bwMode="auto">
          <a:xfrm>
            <a:off x="5294313" y="1492250"/>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4" name="Line 50"/>
          <p:cNvSpPr>
            <a:spLocks noChangeShapeType="1"/>
          </p:cNvSpPr>
          <p:nvPr/>
        </p:nvSpPr>
        <p:spPr bwMode="auto">
          <a:xfrm>
            <a:off x="4772025" y="2093913"/>
            <a:ext cx="11509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5" name="Line 51"/>
          <p:cNvSpPr>
            <a:spLocks noChangeShapeType="1"/>
          </p:cNvSpPr>
          <p:nvPr/>
        </p:nvSpPr>
        <p:spPr bwMode="auto">
          <a:xfrm flipH="1">
            <a:off x="4745038" y="2093913"/>
            <a:ext cx="990600" cy="1730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6" name="Line 52"/>
          <p:cNvSpPr>
            <a:spLocks noChangeShapeType="1"/>
          </p:cNvSpPr>
          <p:nvPr/>
        </p:nvSpPr>
        <p:spPr bwMode="auto">
          <a:xfrm flipV="1">
            <a:off x="4384675" y="2427288"/>
            <a:ext cx="1296988" cy="655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7" name="Line 53"/>
          <p:cNvSpPr>
            <a:spLocks noChangeShapeType="1"/>
          </p:cNvSpPr>
          <p:nvPr/>
        </p:nvSpPr>
        <p:spPr bwMode="auto">
          <a:xfrm flipH="1">
            <a:off x="4424363" y="2427288"/>
            <a:ext cx="1257300" cy="882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8" name="Line 54"/>
          <p:cNvSpPr>
            <a:spLocks noChangeShapeType="1"/>
          </p:cNvSpPr>
          <p:nvPr/>
        </p:nvSpPr>
        <p:spPr bwMode="auto">
          <a:xfrm>
            <a:off x="5681663" y="2427288"/>
            <a:ext cx="26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79" name="Line 55"/>
          <p:cNvSpPr>
            <a:spLocks noChangeShapeType="1"/>
          </p:cNvSpPr>
          <p:nvPr/>
        </p:nvSpPr>
        <p:spPr bwMode="auto">
          <a:xfrm flipV="1">
            <a:off x="4103688" y="2789238"/>
            <a:ext cx="1577975" cy="1162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0" name="Line 56"/>
          <p:cNvSpPr>
            <a:spLocks noChangeShapeType="1"/>
          </p:cNvSpPr>
          <p:nvPr/>
        </p:nvSpPr>
        <p:spPr bwMode="auto">
          <a:xfrm>
            <a:off x="5681663" y="2789238"/>
            <a:ext cx="26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1" name="Line 57"/>
          <p:cNvSpPr>
            <a:spLocks noChangeShapeType="1"/>
          </p:cNvSpPr>
          <p:nvPr/>
        </p:nvSpPr>
        <p:spPr bwMode="auto">
          <a:xfrm flipV="1">
            <a:off x="4652963" y="3136900"/>
            <a:ext cx="1028700" cy="895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2" name="Line 58"/>
          <p:cNvSpPr>
            <a:spLocks noChangeShapeType="1"/>
          </p:cNvSpPr>
          <p:nvPr/>
        </p:nvSpPr>
        <p:spPr bwMode="auto">
          <a:xfrm>
            <a:off x="5681663" y="3136900"/>
            <a:ext cx="280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3" name="Line 59"/>
          <p:cNvSpPr>
            <a:spLocks noChangeShapeType="1"/>
          </p:cNvSpPr>
          <p:nvPr/>
        </p:nvSpPr>
        <p:spPr bwMode="auto">
          <a:xfrm flipV="1">
            <a:off x="4665663" y="3738563"/>
            <a:ext cx="101600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4" name="Line 60"/>
          <p:cNvSpPr>
            <a:spLocks noChangeShapeType="1"/>
          </p:cNvSpPr>
          <p:nvPr/>
        </p:nvSpPr>
        <p:spPr bwMode="auto">
          <a:xfrm>
            <a:off x="5681663" y="3738563"/>
            <a:ext cx="26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5" name="Line 61"/>
          <p:cNvSpPr>
            <a:spLocks noChangeShapeType="1"/>
          </p:cNvSpPr>
          <p:nvPr/>
        </p:nvSpPr>
        <p:spPr bwMode="auto">
          <a:xfrm flipV="1">
            <a:off x="5213350" y="4138613"/>
            <a:ext cx="547688"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6" name="Line 62"/>
          <p:cNvSpPr>
            <a:spLocks noChangeShapeType="1"/>
          </p:cNvSpPr>
          <p:nvPr/>
        </p:nvSpPr>
        <p:spPr bwMode="auto">
          <a:xfrm flipH="1">
            <a:off x="5481638" y="4138613"/>
            <a:ext cx="279400" cy="5889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7" name="Line 63"/>
          <p:cNvSpPr>
            <a:spLocks noChangeShapeType="1"/>
          </p:cNvSpPr>
          <p:nvPr/>
        </p:nvSpPr>
        <p:spPr bwMode="auto">
          <a:xfrm>
            <a:off x="5761038" y="4138613"/>
            <a:ext cx="1746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8" name="Line 64"/>
          <p:cNvSpPr>
            <a:spLocks noChangeShapeType="1"/>
          </p:cNvSpPr>
          <p:nvPr/>
        </p:nvSpPr>
        <p:spPr bwMode="auto">
          <a:xfrm flipV="1">
            <a:off x="5467350" y="4540250"/>
            <a:ext cx="387350" cy="320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89" name="Line 65"/>
          <p:cNvSpPr>
            <a:spLocks noChangeShapeType="1"/>
          </p:cNvSpPr>
          <p:nvPr/>
        </p:nvSpPr>
        <p:spPr bwMode="auto">
          <a:xfrm flipH="1">
            <a:off x="5548313" y="4540250"/>
            <a:ext cx="306387" cy="427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90" name="Line 66"/>
          <p:cNvSpPr>
            <a:spLocks noChangeShapeType="1"/>
          </p:cNvSpPr>
          <p:nvPr/>
        </p:nvSpPr>
        <p:spPr bwMode="auto">
          <a:xfrm>
            <a:off x="5854700" y="4540250"/>
            <a:ext cx="120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91" name="Line 67"/>
          <p:cNvSpPr>
            <a:spLocks noChangeShapeType="1"/>
          </p:cNvSpPr>
          <p:nvPr/>
        </p:nvSpPr>
        <p:spPr bwMode="auto">
          <a:xfrm>
            <a:off x="5414963" y="5168900"/>
            <a:ext cx="53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92" name="Line 68"/>
          <p:cNvSpPr>
            <a:spLocks noChangeShapeType="1"/>
          </p:cNvSpPr>
          <p:nvPr/>
        </p:nvSpPr>
        <p:spPr bwMode="auto">
          <a:xfrm>
            <a:off x="5802313" y="5568950"/>
            <a:ext cx="146050" cy="147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93" name="Line 69"/>
          <p:cNvSpPr>
            <a:spLocks noChangeShapeType="1"/>
          </p:cNvSpPr>
          <p:nvPr/>
        </p:nvSpPr>
        <p:spPr bwMode="auto">
          <a:xfrm>
            <a:off x="5440363" y="5676900"/>
            <a:ext cx="307975" cy="5746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26694" name="Line 70"/>
          <p:cNvSpPr>
            <a:spLocks noChangeShapeType="1"/>
          </p:cNvSpPr>
          <p:nvPr/>
        </p:nvSpPr>
        <p:spPr bwMode="auto">
          <a:xfrm>
            <a:off x="5748338" y="6251575"/>
            <a:ext cx="2000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137203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24-1 The Digestive Tract</a:t>
            </a:r>
          </a:p>
        </p:txBody>
      </p:sp>
      <p:sp>
        <p:nvSpPr>
          <p:cNvPr id="35843" name="Rectangle 3"/>
          <p:cNvSpPr>
            <a:spLocks noGrp="1" noChangeArrowheads="1"/>
          </p:cNvSpPr>
          <p:nvPr>
            <p:ph type="body" idx="1"/>
          </p:nvPr>
        </p:nvSpPr>
        <p:spPr>
          <a:xfrm>
            <a:off x="304800" y="1168400"/>
            <a:ext cx="7772400" cy="5497513"/>
          </a:xfrm>
        </p:spPr>
        <p:txBody>
          <a:bodyPr/>
          <a:lstStyle/>
          <a:p>
            <a:pPr>
              <a:lnSpc>
                <a:spcPct val="125000"/>
              </a:lnSpc>
            </a:pPr>
            <a:r>
              <a:rPr lang="en-US" altLang="en-US" smtClean="0">
                <a:solidFill>
                  <a:srgbClr val="000000"/>
                </a:solidFill>
              </a:rPr>
              <a:t>The </a:t>
            </a:r>
            <a:r>
              <a:rPr lang="en-US" altLang="en-US" b="1" smtClean="0">
                <a:solidFill>
                  <a:srgbClr val="000000"/>
                </a:solidFill>
              </a:rPr>
              <a:t>Mucosa</a:t>
            </a:r>
          </a:p>
          <a:p>
            <a:pPr lvl="1">
              <a:lnSpc>
                <a:spcPct val="125000"/>
              </a:lnSpc>
            </a:pPr>
            <a:r>
              <a:rPr lang="en-US" altLang="en-US" smtClean="0">
                <a:solidFill>
                  <a:srgbClr val="000000"/>
                </a:solidFill>
              </a:rPr>
              <a:t>Is the inner lining of digestive tract</a:t>
            </a:r>
          </a:p>
          <a:p>
            <a:pPr lvl="1">
              <a:lnSpc>
                <a:spcPct val="125000"/>
              </a:lnSpc>
            </a:pPr>
            <a:r>
              <a:rPr lang="en-US" altLang="en-US" smtClean="0">
                <a:solidFill>
                  <a:srgbClr val="000000"/>
                </a:solidFill>
              </a:rPr>
              <a:t>Is a </a:t>
            </a:r>
            <a:r>
              <a:rPr lang="en-US" altLang="en-US" i="1" smtClean="0">
                <a:solidFill>
                  <a:srgbClr val="000000"/>
                </a:solidFill>
              </a:rPr>
              <a:t>mucous membrane</a:t>
            </a:r>
            <a:r>
              <a:rPr lang="en-US" altLang="en-US" smtClean="0">
                <a:solidFill>
                  <a:srgbClr val="000000"/>
                </a:solidFill>
              </a:rPr>
              <a:t> consisting of:</a:t>
            </a:r>
          </a:p>
          <a:p>
            <a:pPr marL="914400" lvl="2" indent="0">
              <a:lnSpc>
                <a:spcPct val="125000"/>
              </a:lnSpc>
              <a:buFont typeface="Times" pitchFamily="84" charset="0"/>
              <a:buNone/>
            </a:pPr>
            <a:r>
              <a:rPr lang="en-US" altLang="en-US" smtClean="0">
                <a:solidFill>
                  <a:srgbClr val="000000"/>
                </a:solidFill>
              </a:rPr>
              <a:t>1. Epithelium, moistened by glandular secretions</a:t>
            </a:r>
          </a:p>
          <a:p>
            <a:pPr marL="914400" lvl="2" indent="0">
              <a:lnSpc>
                <a:spcPct val="125000"/>
              </a:lnSpc>
              <a:buFont typeface="Times" pitchFamily="84" charset="0"/>
              <a:buNone/>
            </a:pPr>
            <a:r>
              <a:rPr lang="en-US" altLang="en-US" i="1" smtClean="0">
                <a:solidFill>
                  <a:srgbClr val="000000"/>
                </a:solidFill>
              </a:rPr>
              <a:t>2. Lamina propria</a:t>
            </a:r>
            <a:r>
              <a:rPr lang="en-US" altLang="en-US" smtClean="0">
                <a:solidFill>
                  <a:srgbClr val="000000"/>
                </a:solidFill>
              </a:rPr>
              <a:t> of areolar tissue</a:t>
            </a:r>
          </a:p>
        </p:txBody>
      </p:sp>
      <p:sp>
        <p:nvSpPr>
          <p:cNvPr id="2765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3429000"/>
            <a:ext cx="3560762" cy="357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712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additive="base">
                                        <p:cTn id="2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24-1 The Digestive Tract</a:t>
            </a:r>
          </a:p>
        </p:txBody>
      </p:sp>
      <p:sp>
        <p:nvSpPr>
          <p:cNvPr id="36867" name="Rectangle 3"/>
          <p:cNvSpPr>
            <a:spLocks noGrp="1" noChangeArrowheads="1"/>
          </p:cNvSpPr>
          <p:nvPr>
            <p:ph type="body" idx="1"/>
          </p:nvPr>
        </p:nvSpPr>
        <p:spPr>
          <a:xfrm>
            <a:off x="0" y="573088"/>
            <a:ext cx="8534400" cy="5446712"/>
          </a:xfrm>
        </p:spPr>
        <p:txBody>
          <a:bodyPr/>
          <a:lstStyle/>
          <a:p>
            <a:pPr>
              <a:lnSpc>
                <a:spcPct val="130000"/>
              </a:lnSpc>
            </a:pPr>
            <a:r>
              <a:rPr lang="en-US" altLang="en-US" smtClean="0">
                <a:solidFill>
                  <a:srgbClr val="000000"/>
                </a:solidFill>
              </a:rPr>
              <a:t>The Digestive Epithelium </a:t>
            </a:r>
          </a:p>
          <a:p>
            <a:pPr lvl="1">
              <a:lnSpc>
                <a:spcPct val="130000"/>
              </a:lnSpc>
            </a:pPr>
            <a:r>
              <a:rPr lang="en-US" altLang="en-US" smtClean="0">
                <a:solidFill>
                  <a:srgbClr val="000000"/>
                </a:solidFill>
              </a:rPr>
              <a:t>Mucosal epithelium is simple or stratified</a:t>
            </a:r>
          </a:p>
          <a:p>
            <a:pPr lvl="2">
              <a:lnSpc>
                <a:spcPct val="130000"/>
              </a:lnSpc>
            </a:pPr>
            <a:r>
              <a:rPr lang="en-US" altLang="en-US" sz="2400" smtClean="0">
                <a:solidFill>
                  <a:srgbClr val="000000"/>
                </a:solidFill>
              </a:rPr>
              <a:t>Depending on location, function, and stresses</a:t>
            </a:r>
          </a:p>
          <a:p>
            <a:pPr lvl="1">
              <a:lnSpc>
                <a:spcPct val="130000"/>
              </a:lnSpc>
            </a:pPr>
            <a:r>
              <a:rPr lang="en-US" altLang="en-US" smtClean="0">
                <a:solidFill>
                  <a:srgbClr val="000000"/>
                </a:solidFill>
              </a:rPr>
              <a:t> </a:t>
            </a:r>
            <a:r>
              <a:rPr lang="en-US" altLang="en-US" b="1" smtClean="0">
                <a:solidFill>
                  <a:srgbClr val="000000"/>
                </a:solidFill>
              </a:rPr>
              <a:t>Enteroendocrine</a:t>
            </a:r>
            <a:r>
              <a:rPr lang="en-US" altLang="en-US" smtClean="0">
                <a:solidFill>
                  <a:srgbClr val="000000"/>
                </a:solidFill>
              </a:rPr>
              <a:t> cells</a:t>
            </a:r>
          </a:p>
          <a:p>
            <a:pPr lvl="2">
              <a:lnSpc>
                <a:spcPct val="130000"/>
              </a:lnSpc>
            </a:pPr>
            <a:r>
              <a:rPr lang="en-US" altLang="en-US" smtClean="0">
                <a:solidFill>
                  <a:srgbClr val="000000"/>
                </a:solidFill>
              </a:rPr>
              <a:t>Are scattered among columnar cells of digestive epithelium</a:t>
            </a:r>
          </a:p>
          <a:p>
            <a:pPr lvl="2">
              <a:lnSpc>
                <a:spcPct val="130000"/>
              </a:lnSpc>
            </a:pPr>
            <a:r>
              <a:rPr lang="en-US" altLang="en-US" smtClean="0">
                <a:solidFill>
                  <a:srgbClr val="000000"/>
                </a:solidFill>
              </a:rPr>
              <a:t>Secrete hormones that:</a:t>
            </a:r>
          </a:p>
          <a:p>
            <a:pPr lvl="3">
              <a:lnSpc>
                <a:spcPct val="130000"/>
              </a:lnSpc>
            </a:pPr>
            <a:r>
              <a:rPr lang="en-US" altLang="en-US" smtClean="0">
                <a:solidFill>
                  <a:srgbClr val="000000"/>
                </a:solidFill>
              </a:rPr>
              <a:t>Coordinate activities of the digestive tract and accessory glands</a:t>
            </a:r>
          </a:p>
          <a:p>
            <a:pPr lvl="2">
              <a:lnSpc>
                <a:spcPct val="130000"/>
              </a:lnSpc>
            </a:pPr>
            <a:endParaRPr lang="en-US" altLang="en-US" sz="2400" smtClean="0">
              <a:solidFill>
                <a:srgbClr val="000000"/>
              </a:solidFill>
            </a:endParaRPr>
          </a:p>
        </p:txBody>
      </p:sp>
      <p:sp>
        <p:nvSpPr>
          <p:cNvPr id="2867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5141913"/>
            <a:ext cx="3514725" cy="194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8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 calcmode="lin" valueType="num">
                                      <p:cBhvr additive="base">
                                        <p:cTn id="19"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 calcmode="lin" valueType="num">
                                      <p:cBhvr additive="base">
                                        <p:cTn id="23"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 calcmode="lin" valueType="num">
                                      <p:cBhvr additive="base">
                                        <p:cTn id="2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anim calcmode="lin" valueType="num">
                                      <p:cBhvr additive="base">
                                        <p:cTn id="31"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24-1 The Digestive Tract</a:t>
            </a:r>
          </a:p>
        </p:txBody>
      </p:sp>
      <p:sp>
        <p:nvSpPr>
          <p:cNvPr id="39939" name="Rectangle 3"/>
          <p:cNvSpPr>
            <a:spLocks noGrp="1" noChangeArrowheads="1"/>
          </p:cNvSpPr>
          <p:nvPr>
            <p:ph type="body" idx="1"/>
          </p:nvPr>
        </p:nvSpPr>
        <p:spPr>
          <a:xfrm>
            <a:off x="269875" y="715963"/>
            <a:ext cx="8229600" cy="5510212"/>
          </a:xfrm>
        </p:spPr>
        <p:txBody>
          <a:bodyPr/>
          <a:lstStyle/>
          <a:p>
            <a:pPr>
              <a:lnSpc>
                <a:spcPct val="130000"/>
              </a:lnSpc>
            </a:pPr>
            <a:r>
              <a:rPr lang="en-US" altLang="en-US" smtClean="0">
                <a:solidFill>
                  <a:srgbClr val="000000"/>
                </a:solidFill>
              </a:rPr>
              <a:t>Lining of Digestive Tract</a:t>
            </a:r>
          </a:p>
          <a:p>
            <a:pPr marL="749300" lvl="1" indent="-292100">
              <a:lnSpc>
                <a:spcPct val="130000"/>
              </a:lnSpc>
            </a:pPr>
            <a:r>
              <a:rPr lang="en-US" altLang="en-US" smtClean="0">
                <a:solidFill>
                  <a:srgbClr val="000000"/>
                </a:solidFill>
              </a:rPr>
              <a:t>Folding increases surface area for absorption </a:t>
            </a:r>
          </a:p>
          <a:p>
            <a:pPr marL="1371600" lvl="2" indent="-457200">
              <a:lnSpc>
                <a:spcPct val="130000"/>
              </a:lnSpc>
            </a:pPr>
            <a:r>
              <a:rPr lang="en-US" altLang="en-US" smtClean="0">
                <a:solidFill>
                  <a:srgbClr val="000000"/>
                </a:solidFill>
              </a:rPr>
              <a:t>Longitudinal folds, disappear as digestive tract fills</a:t>
            </a:r>
          </a:p>
          <a:p>
            <a:pPr marL="1371600" lvl="2" indent="-457200">
              <a:lnSpc>
                <a:spcPct val="130000"/>
              </a:lnSpc>
            </a:pPr>
            <a:r>
              <a:rPr lang="en-US" altLang="en-US" smtClean="0">
                <a:solidFill>
                  <a:srgbClr val="000000"/>
                </a:solidFill>
              </a:rPr>
              <a:t>Permanent transverse folds </a:t>
            </a:r>
            <a:r>
              <a:rPr lang="en-US" altLang="en-US" i="1" smtClean="0">
                <a:solidFill>
                  <a:srgbClr val="000000"/>
                </a:solidFill>
              </a:rPr>
              <a:t>(plicae circulares</a:t>
            </a:r>
            <a:r>
              <a:rPr lang="en-US" altLang="en-US" smtClean="0">
                <a:solidFill>
                  <a:srgbClr val="000000"/>
                </a:solidFill>
              </a:rPr>
              <a:t>)</a:t>
            </a:r>
          </a:p>
        </p:txBody>
      </p:sp>
      <p:sp>
        <p:nvSpPr>
          <p:cNvPr id="2970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3028950"/>
            <a:ext cx="5254625" cy="396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292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 calcmode="lin" valueType="num">
                                      <p:cBhvr additive="base">
                                        <p:cTn id="17"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9939">
                                            <p:txEl>
                                              <p:pRg st="3" end="3"/>
                                            </p:txEl>
                                          </p:spTgt>
                                        </p:tgtEl>
                                        <p:attrNameLst>
                                          <p:attrName>style.visibility</p:attrName>
                                        </p:attrNameLst>
                                      </p:cBhvr>
                                      <p:to>
                                        <p:strVal val="visible"/>
                                      </p:to>
                                    </p:set>
                                    <p:anim calcmode="lin" valueType="num">
                                      <p:cBhvr additive="base">
                                        <p:cTn id="23"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24-1 The Digestive Tract</a:t>
            </a:r>
          </a:p>
        </p:txBody>
      </p:sp>
      <p:sp>
        <p:nvSpPr>
          <p:cNvPr id="40963" name="Rectangle 3"/>
          <p:cNvSpPr>
            <a:spLocks noGrp="1" noChangeArrowheads="1"/>
          </p:cNvSpPr>
          <p:nvPr>
            <p:ph type="body" idx="1"/>
          </p:nvPr>
        </p:nvSpPr>
        <p:spPr>
          <a:xfrm>
            <a:off x="0" y="673100"/>
            <a:ext cx="8229600" cy="5510213"/>
          </a:xfrm>
        </p:spPr>
        <p:txBody>
          <a:bodyPr/>
          <a:lstStyle/>
          <a:p>
            <a:pPr>
              <a:lnSpc>
                <a:spcPct val="130000"/>
              </a:lnSpc>
            </a:pPr>
            <a:r>
              <a:rPr lang="en-US" altLang="en-US" smtClean="0">
                <a:solidFill>
                  <a:srgbClr val="000000"/>
                </a:solidFill>
              </a:rPr>
              <a:t>The Lamina Propria</a:t>
            </a:r>
          </a:p>
          <a:p>
            <a:pPr lvl="1">
              <a:lnSpc>
                <a:spcPct val="130000"/>
              </a:lnSpc>
            </a:pPr>
            <a:r>
              <a:rPr lang="en-US" altLang="en-US" smtClean="0">
                <a:solidFill>
                  <a:srgbClr val="000000"/>
                </a:solidFill>
              </a:rPr>
              <a:t>Consists of a layer of areolar tissue that contains:</a:t>
            </a:r>
          </a:p>
          <a:p>
            <a:pPr lvl="2">
              <a:lnSpc>
                <a:spcPct val="130000"/>
              </a:lnSpc>
            </a:pPr>
            <a:r>
              <a:rPr lang="en-US" altLang="en-US" smtClean="0">
                <a:solidFill>
                  <a:srgbClr val="000000"/>
                </a:solidFill>
              </a:rPr>
              <a:t>Blood vessels</a:t>
            </a:r>
          </a:p>
          <a:p>
            <a:pPr lvl="2">
              <a:lnSpc>
                <a:spcPct val="130000"/>
              </a:lnSpc>
            </a:pPr>
            <a:r>
              <a:rPr lang="en-US" altLang="en-US" smtClean="0">
                <a:solidFill>
                  <a:srgbClr val="000000"/>
                </a:solidFill>
              </a:rPr>
              <a:t>Sensory nerve endings</a:t>
            </a:r>
          </a:p>
          <a:p>
            <a:pPr lvl="2">
              <a:lnSpc>
                <a:spcPct val="130000"/>
              </a:lnSpc>
            </a:pPr>
            <a:r>
              <a:rPr lang="en-US" altLang="en-US" smtClean="0">
                <a:solidFill>
                  <a:srgbClr val="000000"/>
                </a:solidFill>
              </a:rPr>
              <a:t>Lymphatic vessels</a:t>
            </a:r>
          </a:p>
          <a:p>
            <a:pPr lvl="2">
              <a:lnSpc>
                <a:spcPct val="130000"/>
              </a:lnSpc>
            </a:pPr>
            <a:r>
              <a:rPr lang="en-US" altLang="en-US" smtClean="0">
                <a:solidFill>
                  <a:srgbClr val="000000"/>
                </a:solidFill>
              </a:rPr>
              <a:t>Smooth muscle cells</a:t>
            </a:r>
          </a:p>
          <a:p>
            <a:pPr lvl="2">
              <a:lnSpc>
                <a:spcPct val="130000"/>
              </a:lnSpc>
            </a:pPr>
            <a:r>
              <a:rPr lang="en-US" altLang="en-US" smtClean="0">
                <a:solidFill>
                  <a:srgbClr val="000000"/>
                </a:solidFill>
              </a:rPr>
              <a:t>Scattered areas of lymphoid tissue</a:t>
            </a:r>
          </a:p>
        </p:txBody>
      </p:sp>
      <p:sp>
        <p:nvSpPr>
          <p:cNvPr id="3072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3857625"/>
            <a:ext cx="37814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76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 calcmode="lin" valueType="num">
                                      <p:cBhvr additive="base">
                                        <p:cTn id="11"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 calcmode="lin" valueType="num">
                                      <p:cBhvr additive="base">
                                        <p:cTn id="15"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anim calcmode="lin" valueType="num">
                                      <p:cBhvr additive="base">
                                        <p:cTn id="23"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anim calcmode="lin" valueType="num">
                                      <p:cBhvr additive="base">
                                        <p:cTn id="27"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anim calcmode="lin" valueType="num">
                                      <p:cBhvr additive="base">
                                        <p:cTn id="31"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76200"/>
            <a:ext cx="8864600" cy="801688"/>
          </a:xfrm>
        </p:spPr>
        <p:txBody>
          <a:bodyPr/>
          <a:lstStyle/>
          <a:p>
            <a:r>
              <a:rPr lang="en-US" altLang="en-US" smtClean="0"/>
              <a:t>24-1 The Digestive Tract</a:t>
            </a:r>
          </a:p>
        </p:txBody>
      </p:sp>
      <p:sp>
        <p:nvSpPr>
          <p:cNvPr id="41987" name="Rectangle 3"/>
          <p:cNvSpPr>
            <a:spLocks noGrp="1" noChangeArrowheads="1"/>
          </p:cNvSpPr>
          <p:nvPr>
            <p:ph type="body" idx="1"/>
          </p:nvPr>
        </p:nvSpPr>
        <p:spPr>
          <a:xfrm>
            <a:off x="0" y="2068513"/>
            <a:ext cx="8229600" cy="5522912"/>
          </a:xfrm>
        </p:spPr>
        <p:txBody>
          <a:bodyPr/>
          <a:lstStyle/>
          <a:p>
            <a:pPr>
              <a:lnSpc>
                <a:spcPct val="135000"/>
              </a:lnSpc>
            </a:pPr>
            <a:r>
              <a:rPr lang="en-US" altLang="en-US" smtClean="0">
                <a:solidFill>
                  <a:srgbClr val="000000"/>
                </a:solidFill>
              </a:rPr>
              <a:t>The Lamina Propria</a:t>
            </a:r>
          </a:p>
          <a:p>
            <a:pPr lvl="1">
              <a:lnSpc>
                <a:spcPct val="135000"/>
              </a:lnSpc>
            </a:pPr>
            <a:r>
              <a:rPr lang="en-US" altLang="en-US" b="1" smtClean="0">
                <a:solidFill>
                  <a:srgbClr val="000000"/>
                </a:solidFill>
              </a:rPr>
              <a:t>Muscularis mucosae</a:t>
            </a:r>
          </a:p>
          <a:p>
            <a:pPr lvl="2">
              <a:lnSpc>
                <a:spcPct val="135000"/>
              </a:lnSpc>
            </a:pPr>
            <a:r>
              <a:rPr lang="en-US" altLang="en-US" smtClean="0">
                <a:solidFill>
                  <a:srgbClr val="000000"/>
                </a:solidFill>
              </a:rPr>
              <a:t>Narrow band of smooth muscle and elastic fibers in lamina propria</a:t>
            </a:r>
          </a:p>
          <a:p>
            <a:pPr lvl="2">
              <a:lnSpc>
                <a:spcPct val="135000"/>
              </a:lnSpc>
            </a:pPr>
            <a:r>
              <a:rPr lang="en-US" altLang="en-US" smtClean="0">
                <a:solidFill>
                  <a:srgbClr val="000000"/>
                </a:solidFill>
              </a:rPr>
              <a:t>Smooth muscle cells arranged in two concentric layers</a:t>
            </a:r>
          </a:p>
          <a:p>
            <a:pPr lvl="3">
              <a:lnSpc>
                <a:spcPct val="135000"/>
              </a:lnSpc>
            </a:pPr>
            <a:r>
              <a:rPr lang="en-US" altLang="en-US" smtClean="0">
                <a:solidFill>
                  <a:srgbClr val="000000"/>
                </a:solidFill>
              </a:rPr>
              <a:t>Inner layer encircles lumen (</a:t>
            </a:r>
            <a:r>
              <a:rPr lang="en-US" altLang="en-US" i="1" smtClean="0">
                <a:solidFill>
                  <a:srgbClr val="000000"/>
                </a:solidFill>
              </a:rPr>
              <a:t>circular muscle</a:t>
            </a:r>
            <a:r>
              <a:rPr lang="en-US" altLang="en-US" smtClean="0">
                <a:solidFill>
                  <a:srgbClr val="000000"/>
                </a:solidFill>
              </a:rPr>
              <a:t>)</a:t>
            </a:r>
          </a:p>
          <a:p>
            <a:pPr lvl="3">
              <a:lnSpc>
                <a:spcPct val="135000"/>
              </a:lnSpc>
            </a:pPr>
            <a:r>
              <a:rPr lang="en-US" altLang="en-US" smtClean="0">
                <a:solidFill>
                  <a:srgbClr val="000000"/>
                </a:solidFill>
              </a:rPr>
              <a:t>Outer layer contains muscle cells parallel to tract (</a:t>
            </a:r>
            <a:r>
              <a:rPr lang="en-US" altLang="en-US" i="1" smtClean="0">
                <a:solidFill>
                  <a:srgbClr val="000000"/>
                </a:solidFill>
              </a:rPr>
              <a:t>longitudinal layer</a:t>
            </a:r>
            <a:r>
              <a:rPr lang="en-US" altLang="en-US" smtClean="0">
                <a:solidFill>
                  <a:srgbClr val="000000"/>
                </a:solidFill>
              </a:rPr>
              <a:t>)</a:t>
            </a:r>
          </a:p>
        </p:txBody>
      </p:sp>
      <p:sp>
        <p:nvSpPr>
          <p:cNvPr id="31748"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88"/>
            <a:ext cx="4572000" cy="358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44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 calcmode="lin" valueType="num">
                                      <p:cBhvr additive="base">
                                        <p:cTn id="11"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 calcmode="lin" valueType="num">
                                      <p:cBhvr additive="base">
                                        <p:cTn id="17"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 calcmode="lin" valueType="num">
                                      <p:cBhvr additive="base">
                                        <p:cTn id="2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987">
                                            <p:txEl>
                                              <p:pRg st="5" end="5"/>
                                            </p:txEl>
                                          </p:spTgt>
                                        </p:tgtEl>
                                        <p:attrNameLst>
                                          <p:attrName>style.visibility</p:attrName>
                                        </p:attrNameLst>
                                      </p:cBhvr>
                                      <p:to>
                                        <p:strVal val="visible"/>
                                      </p:to>
                                    </p:set>
                                    <p:anim calcmode="lin" valueType="num">
                                      <p:cBhvr additive="base">
                                        <p:cTn id="25"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An Introduction to the Digestive System</a:t>
            </a:r>
            <a:endParaRPr lang="en-US" altLang="en-US" b="1" smtClean="0"/>
          </a:p>
        </p:txBody>
      </p:sp>
      <p:sp>
        <p:nvSpPr>
          <p:cNvPr id="5123" name="Rectangle 3"/>
          <p:cNvSpPr>
            <a:spLocks noGrp="1" noChangeArrowheads="1"/>
          </p:cNvSpPr>
          <p:nvPr>
            <p:ph type="body" idx="1"/>
          </p:nvPr>
        </p:nvSpPr>
        <p:spPr>
          <a:xfrm>
            <a:off x="304800" y="1257300"/>
            <a:ext cx="8229600" cy="5408613"/>
          </a:xfrm>
        </p:spPr>
        <p:txBody>
          <a:bodyPr/>
          <a:lstStyle/>
          <a:p>
            <a:r>
              <a:rPr lang="en-US" altLang="en-US" smtClean="0"/>
              <a:t>Learning Outcomes</a:t>
            </a:r>
          </a:p>
          <a:p>
            <a:pPr lvl="1"/>
            <a:r>
              <a:rPr lang="en-US" altLang="en-US" b="1" smtClean="0"/>
              <a:t>24-5</a:t>
            </a:r>
            <a:r>
              <a:rPr lang="en-US" altLang="en-US" smtClean="0"/>
              <a:t>  Describe the anatomy of the stomach, including 	       its histological features, and discuss its roles in 	       digestion and absorption.</a:t>
            </a:r>
          </a:p>
          <a:p>
            <a:pPr lvl="1"/>
            <a:r>
              <a:rPr lang="en-US" altLang="en-US" b="1" smtClean="0"/>
              <a:t>24-6</a:t>
            </a:r>
            <a:r>
              <a:rPr lang="en-US" altLang="en-US" smtClean="0"/>
              <a:t>  Describe the anatomical and histological 		       characteristics of the small intestine, explain the 	       functions and regulation of intestinal secretions, 	       and describe the structure, functions, and 		       regulation of the accessory digestive organs.</a:t>
            </a:r>
          </a:p>
        </p:txBody>
      </p:sp>
      <p:sp>
        <p:nvSpPr>
          <p:cNvPr id="512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1236831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24-1 The Digestive Tract</a:t>
            </a:r>
          </a:p>
        </p:txBody>
      </p:sp>
      <p:sp>
        <p:nvSpPr>
          <p:cNvPr id="43011" name="Rectangle 3"/>
          <p:cNvSpPr>
            <a:spLocks noGrp="1" noChangeArrowheads="1"/>
          </p:cNvSpPr>
          <p:nvPr>
            <p:ph type="body" idx="1"/>
          </p:nvPr>
        </p:nvSpPr>
        <p:spPr>
          <a:xfrm>
            <a:off x="7938" y="728663"/>
            <a:ext cx="8229600" cy="5510212"/>
          </a:xfrm>
        </p:spPr>
        <p:txBody>
          <a:bodyPr/>
          <a:lstStyle/>
          <a:p>
            <a:pPr>
              <a:lnSpc>
                <a:spcPct val="130000"/>
              </a:lnSpc>
            </a:pPr>
            <a:r>
              <a:rPr lang="en-US" altLang="en-US" smtClean="0">
                <a:solidFill>
                  <a:srgbClr val="000000"/>
                </a:solidFill>
              </a:rPr>
              <a:t>The </a:t>
            </a:r>
            <a:r>
              <a:rPr lang="en-US" altLang="en-US" b="1" smtClean="0">
                <a:solidFill>
                  <a:srgbClr val="000000"/>
                </a:solidFill>
              </a:rPr>
              <a:t>Submucosa</a:t>
            </a:r>
          </a:p>
          <a:p>
            <a:pPr lvl="1">
              <a:lnSpc>
                <a:spcPct val="130000"/>
              </a:lnSpc>
            </a:pPr>
            <a:r>
              <a:rPr lang="en-US" altLang="en-US" smtClean="0">
                <a:solidFill>
                  <a:srgbClr val="000000"/>
                </a:solidFill>
              </a:rPr>
              <a:t>Is a layer of dense, irregular connective tissue</a:t>
            </a:r>
          </a:p>
          <a:p>
            <a:pPr lvl="1">
              <a:lnSpc>
                <a:spcPct val="130000"/>
              </a:lnSpc>
            </a:pPr>
            <a:r>
              <a:rPr lang="en-US" altLang="en-US" smtClean="0">
                <a:solidFill>
                  <a:srgbClr val="000000"/>
                </a:solidFill>
              </a:rPr>
              <a:t>Surrounds muscularis mucosae</a:t>
            </a:r>
          </a:p>
          <a:p>
            <a:pPr lvl="1">
              <a:lnSpc>
                <a:spcPct val="130000"/>
              </a:lnSpc>
            </a:pPr>
            <a:r>
              <a:rPr lang="en-US" altLang="en-US" smtClean="0">
                <a:solidFill>
                  <a:srgbClr val="000000"/>
                </a:solidFill>
              </a:rPr>
              <a:t>Has large blood vessels and lymphatic vessels</a:t>
            </a:r>
          </a:p>
          <a:p>
            <a:pPr lvl="1">
              <a:lnSpc>
                <a:spcPct val="130000"/>
              </a:lnSpc>
            </a:pPr>
            <a:r>
              <a:rPr lang="en-US" altLang="en-US" smtClean="0">
                <a:solidFill>
                  <a:srgbClr val="000000"/>
                </a:solidFill>
              </a:rPr>
              <a:t>May contain exocrine glands</a:t>
            </a:r>
          </a:p>
          <a:p>
            <a:pPr lvl="2">
              <a:lnSpc>
                <a:spcPct val="130000"/>
              </a:lnSpc>
            </a:pPr>
            <a:r>
              <a:rPr lang="en-US" altLang="en-US" smtClean="0">
                <a:solidFill>
                  <a:srgbClr val="000000"/>
                </a:solidFill>
              </a:rPr>
              <a:t>Secrete buffers and enzymes into digestive tract</a:t>
            </a:r>
          </a:p>
          <a:p>
            <a:pPr lvl="1">
              <a:lnSpc>
                <a:spcPct val="130000"/>
              </a:lnSpc>
            </a:pPr>
            <a:r>
              <a:rPr lang="en-US" altLang="en-US" b="1" smtClean="0">
                <a:solidFill>
                  <a:srgbClr val="000000"/>
                </a:solidFill>
              </a:rPr>
              <a:t>Submucosal Plexus</a:t>
            </a:r>
            <a:r>
              <a:rPr lang="en-US" altLang="en-US" smtClean="0">
                <a:solidFill>
                  <a:srgbClr val="000000"/>
                </a:solidFill>
              </a:rPr>
              <a:t> </a:t>
            </a:r>
          </a:p>
          <a:p>
            <a:pPr lvl="2">
              <a:lnSpc>
                <a:spcPct val="130000"/>
              </a:lnSpc>
            </a:pPr>
            <a:r>
              <a:rPr lang="en-US" altLang="en-US" smtClean="0">
                <a:solidFill>
                  <a:srgbClr val="000000"/>
                </a:solidFill>
              </a:rPr>
              <a:t>Also called </a:t>
            </a:r>
            <a:r>
              <a:rPr lang="en-US" altLang="en-US" i="1" smtClean="0">
                <a:solidFill>
                  <a:srgbClr val="000000"/>
                </a:solidFill>
              </a:rPr>
              <a:t>plexus of Meissner</a:t>
            </a:r>
          </a:p>
          <a:p>
            <a:pPr lvl="2">
              <a:lnSpc>
                <a:spcPct val="130000"/>
              </a:lnSpc>
            </a:pPr>
            <a:r>
              <a:rPr lang="en-US" altLang="en-US" smtClean="0">
                <a:solidFill>
                  <a:srgbClr val="000000"/>
                </a:solidFill>
              </a:rPr>
              <a:t>Innervates the mucosa and submucosa</a:t>
            </a:r>
          </a:p>
          <a:p>
            <a:pPr lvl="2">
              <a:lnSpc>
                <a:spcPct val="130000"/>
              </a:lnSpc>
            </a:pPr>
            <a:endParaRPr lang="en-US" altLang="en-US" smtClean="0">
              <a:solidFill>
                <a:srgbClr val="000000"/>
              </a:solidFill>
            </a:endParaRPr>
          </a:p>
        </p:txBody>
      </p:sp>
      <p:sp>
        <p:nvSpPr>
          <p:cNvPr id="3277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788" y="4357688"/>
            <a:ext cx="3189287"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12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 calcmode="lin" valueType="num">
                                      <p:cBhvr additive="base">
                                        <p:cTn id="17"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additive="base">
                                        <p:cTn id="23"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 calcmode="lin" valueType="num">
                                      <p:cBhvr additive="base">
                                        <p:cTn id="2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3011">
                                            <p:txEl>
                                              <p:pRg st="5" end="5"/>
                                            </p:txEl>
                                          </p:spTgt>
                                        </p:tgtEl>
                                        <p:attrNameLst>
                                          <p:attrName>style.visibility</p:attrName>
                                        </p:attrNameLst>
                                      </p:cBhvr>
                                      <p:to>
                                        <p:strVal val="visible"/>
                                      </p:to>
                                    </p:set>
                                    <p:anim calcmode="lin" valueType="num">
                                      <p:cBhvr additive="base">
                                        <p:cTn id="33"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301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 calcmode="lin" valueType="num">
                                      <p:cBhvr additive="base">
                                        <p:cTn id="37"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3011">
                                            <p:txEl>
                                              <p:pRg st="7" end="7"/>
                                            </p:txEl>
                                          </p:spTgt>
                                        </p:tgtEl>
                                        <p:attrNameLst>
                                          <p:attrName>style.visibility</p:attrName>
                                        </p:attrNameLst>
                                      </p:cBhvr>
                                      <p:to>
                                        <p:strVal val="visible"/>
                                      </p:to>
                                    </p:set>
                                    <p:anim calcmode="lin" valueType="num">
                                      <p:cBhvr additive="base">
                                        <p:cTn id="41"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3011">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3011">
                                            <p:txEl>
                                              <p:pRg st="8" end="8"/>
                                            </p:txEl>
                                          </p:spTgt>
                                        </p:tgtEl>
                                        <p:attrNameLst>
                                          <p:attrName>style.visibility</p:attrName>
                                        </p:attrNameLst>
                                      </p:cBhvr>
                                      <p:to>
                                        <p:strVal val="visible"/>
                                      </p:to>
                                    </p:set>
                                    <p:anim calcmode="lin" valueType="num">
                                      <p:cBhvr additive="base">
                                        <p:cTn id="45"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30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sp>
        <p:nvSpPr>
          <p:cNvPr id="33795" name="Content Placeholder 2"/>
          <p:cNvSpPr>
            <a:spLocks noGrp="1"/>
          </p:cNvSpPr>
          <p:nvPr>
            <p:ph idx="1"/>
          </p:nvPr>
        </p:nvSpPr>
        <p:spPr/>
        <p:txBody>
          <a:bodyPr/>
          <a:lstStyle/>
          <a:p>
            <a:endParaRPr lang="en-US" altLang="en-US"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28575"/>
            <a:ext cx="7473950" cy="681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119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24-1 The Digestive Tract</a:t>
            </a:r>
          </a:p>
        </p:txBody>
      </p:sp>
      <p:sp>
        <p:nvSpPr>
          <p:cNvPr id="45059" name="Rectangle 3"/>
          <p:cNvSpPr>
            <a:spLocks noGrp="1" noChangeArrowheads="1"/>
          </p:cNvSpPr>
          <p:nvPr>
            <p:ph type="body" idx="1"/>
          </p:nvPr>
        </p:nvSpPr>
        <p:spPr>
          <a:xfrm>
            <a:off x="142875" y="668338"/>
            <a:ext cx="8739188" cy="5510212"/>
          </a:xfrm>
        </p:spPr>
        <p:txBody>
          <a:bodyPr/>
          <a:lstStyle/>
          <a:p>
            <a:pPr>
              <a:lnSpc>
                <a:spcPct val="130000"/>
              </a:lnSpc>
              <a:defRPr/>
            </a:pPr>
            <a:r>
              <a:rPr lang="en-US" altLang="en-US" dirty="0" smtClean="0">
                <a:solidFill>
                  <a:srgbClr val="000000"/>
                </a:solidFill>
              </a:rPr>
              <a:t>The </a:t>
            </a:r>
            <a:r>
              <a:rPr lang="en-US" altLang="en-US" b="1" dirty="0" err="1" smtClean="0">
                <a:solidFill>
                  <a:srgbClr val="000000"/>
                </a:solidFill>
              </a:rPr>
              <a:t>Muscularis</a:t>
            </a:r>
            <a:r>
              <a:rPr lang="en-US" altLang="en-US" b="1" dirty="0" smtClean="0">
                <a:solidFill>
                  <a:srgbClr val="000000"/>
                </a:solidFill>
              </a:rPr>
              <a:t> </a:t>
            </a:r>
            <a:r>
              <a:rPr lang="en-US" altLang="en-US" b="1" dirty="0" err="1" smtClean="0">
                <a:solidFill>
                  <a:srgbClr val="000000"/>
                </a:solidFill>
              </a:rPr>
              <a:t>Externa</a:t>
            </a:r>
            <a:r>
              <a:rPr lang="en-US" altLang="en-US" dirty="0" smtClean="0">
                <a:solidFill>
                  <a:srgbClr val="000000"/>
                </a:solidFill>
              </a:rPr>
              <a:t> </a:t>
            </a:r>
          </a:p>
          <a:p>
            <a:pPr lvl="1">
              <a:lnSpc>
                <a:spcPct val="130000"/>
              </a:lnSpc>
              <a:defRPr/>
            </a:pPr>
            <a:r>
              <a:rPr lang="en-US" altLang="en-US" dirty="0" smtClean="0">
                <a:solidFill>
                  <a:srgbClr val="000000"/>
                </a:solidFill>
              </a:rPr>
              <a:t>Is dominated by smooth muscle cells</a:t>
            </a:r>
          </a:p>
          <a:p>
            <a:pPr lvl="1">
              <a:lnSpc>
                <a:spcPct val="130000"/>
              </a:lnSpc>
              <a:defRPr/>
            </a:pPr>
            <a:r>
              <a:rPr lang="en-US" altLang="en-US" dirty="0" smtClean="0">
                <a:solidFill>
                  <a:srgbClr val="000000"/>
                </a:solidFill>
              </a:rPr>
              <a:t>Are arranged in:</a:t>
            </a:r>
          </a:p>
          <a:p>
            <a:pPr lvl="2">
              <a:lnSpc>
                <a:spcPct val="130000"/>
              </a:lnSpc>
              <a:defRPr/>
            </a:pPr>
            <a:r>
              <a:rPr lang="en-US" altLang="en-US" dirty="0" smtClean="0">
                <a:solidFill>
                  <a:srgbClr val="000000"/>
                </a:solidFill>
              </a:rPr>
              <a:t>Inner circular layer</a:t>
            </a:r>
          </a:p>
          <a:p>
            <a:pPr lvl="2">
              <a:lnSpc>
                <a:spcPct val="130000"/>
              </a:lnSpc>
              <a:defRPr/>
            </a:pPr>
            <a:r>
              <a:rPr lang="en-US" altLang="en-US" dirty="0" smtClean="0">
                <a:solidFill>
                  <a:srgbClr val="000000"/>
                </a:solidFill>
              </a:rPr>
              <a:t>Outer longitudinal layer</a:t>
            </a:r>
          </a:p>
          <a:p>
            <a:pPr lvl="1" indent="-298450">
              <a:lnSpc>
                <a:spcPct val="115000"/>
              </a:lnSpc>
              <a:defRPr/>
            </a:pPr>
            <a:r>
              <a:rPr lang="en-US" altLang="en-US" dirty="0">
                <a:solidFill>
                  <a:srgbClr val="000000"/>
                </a:solidFill>
              </a:rPr>
              <a:t>Involved in:</a:t>
            </a:r>
          </a:p>
          <a:p>
            <a:pPr lvl="2">
              <a:lnSpc>
                <a:spcPct val="115000"/>
              </a:lnSpc>
              <a:defRPr/>
            </a:pPr>
            <a:r>
              <a:rPr lang="en-US" altLang="en-US" dirty="0">
                <a:solidFill>
                  <a:srgbClr val="000000"/>
                </a:solidFill>
              </a:rPr>
              <a:t>Mechanical processing</a:t>
            </a:r>
          </a:p>
          <a:p>
            <a:pPr lvl="2">
              <a:lnSpc>
                <a:spcPct val="115000"/>
              </a:lnSpc>
              <a:defRPr/>
            </a:pPr>
            <a:r>
              <a:rPr lang="en-US" altLang="en-US" dirty="0">
                <a:solidFill>
                  <a:srgbClr val="000000"/>
                </a:solidFill>
              </a:rPr>
              <a:t>Movement of materials along digestive </a:t>
            </a:r>
            <a:r>
              <a:rPr lang="en-US" altLang="en-US" dirty="0" smtClean="0">
                <a:solidFill>
                  <a:srgbClr val="000000"/>
                </a:solidFill>
              </a:rPr>
              <a:t>tract</a:t>
            </a:r>
          </a:p>
          <a:p>
            <a:pPr lvl="1">
              <a:lnSpc>
                <a:spcPct val="115000"/>
              </a:lnSpc>
              <a:defRPr/>
            </a:pPr>
            <a:r>
              <a:rPr lang="en-US" altLang="en-US" dirty="0">
                <a:solidFill>
                  <a:srgbClr val="000000"/>
                </a:solidFill>
              </a:rPr>
              <a:t>Innervated primarily by the </a:t>
            </a:r>
            <a:r>
              <a:rPr lang="en-US" altLang="en-US" b="1" dirty="0" err="1">
                <a:solidFill>
                  <a:srgbClr val="000000"/>
                </a:solidFill>
              </a:rPr>
              <a:t>myenteric</a:t>
            </a:r>
            <a:r>
              <a:rPr lang="en-US" altLang="en-US" b="1" dirty="0">
                <a:solidFill>
                  <a:srgbClr val="000000"/>
                </a:solidFill>
              </a:rPr>
              <a:t> plexus</a:t>
            </a:r>
            <a:r>
              <a:rPr lang="en-US" altLang="en-US" dirty="0">
                <a:solidFill>
                  <a:srgbClr val="000000"/>
                </a:solidFill>
              </a:rPr>
              <a:t> (</a:t>
            </a:r>
            <a:r>
              <a:rPr lang="en-US" altLang="en-US" i="1" dirty="0">
                <a:solidFill>
                  <a:srgbClr val="000000"/>
                </a:solidFill>
              </a:rPr>
              <a:t>plexus of </a:t>
            </a:r>
            <a:r>
              <a:rPr lang="en-US" altLang="en-US" i="1" dirty="0" err="1">
                <a:solidFill>
                  <a:srgbClr val="000000"/>
                </a:solidFill>
              </a:rPr>
              <a:t>Auerbach</a:t>
            </a:r>
            <a:r>
              <a:rPr lang="en-US" altLang="en-US" dirty="0">
                <a:solidFill>
                  <a:srgbClr val="000000"/>
                </a:solidFill>
              </a:rPr>
              <a:t>)</a:t>
            </a:r>
          </a:p>
          <a:p>
            <a:pPr lvl="2">
              <a:lnSpc>
                <a:spcPct val="115000"/>
              </a:lnSpc>
              <a:defRPr/>
            </a:pPr>
            <a:endParaRPr lang="en-US" altLang="en-US" dirty="0">
              <a:solidFill>
                <a:srgbClr val="000000"/>
              </a:solidFill>
            </a:endParaRPr>
          </a:p>
          <a:p>
            <a:pPr lvl="2">
              <a:lnSpc>
                <a:spcPct val="130000"/>
              </a:lnSpc>
              <a:defRPr/>
            </a:pPr>
            <a:endParaRPr lang="en-US" altLang="en-US" dirty="0" smtClean="0">
              <a:solidFill>
                <a:srgbClr val="000000"/>
              </a:solidFill>
            </a:endParaRPr>
          </a:p>
        </p:txBody>
      </p:sp>
      <p:sp>
        <p:nvSpPr>
          <p:cNvPr id="3482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1803400"/>
            <a:ext cx="4500563" cy="311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41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500"/>
                                        <p:tgtEl>
                                          <p:spTgt spid="450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fade">
                                      <p:cBhvr>
                                        <p:cTn id="15" dur="500"/>
                                        <p:tgtEl>
                                          <p:spTgt spid="4505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5059">
                                            <p:txEl>
                                              <p:pRg st="3" end="3"/>
                                            </p:txEl>
                                          </p:spTgt>
                                        </p:tgtEl>
                                        <p:attrNameLst>
                                          <p:attrName>style.visibility</p:attrName>
                                        </p:attrNameLst>
                                      </p:cBhvr>
                                      <p:to>
                                        <p:strVal val="visible"/>
                                      </p:to>
                                    </p:set>
                                    <p:animEffect transition="in" filter="fade">
                                      <p:cBhvr>
                                        <p:cTn id="18" dur="500"/>
                                        <p:tgtEl>
                                          <p:spTgt spid="4505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animEffect transition="in" filter="fade">
                                      <p:cBhvr>
                                        <p:cTn id="21" dur="500"/>
                                        <p:tgtEl>
                                          <p:spTgt spid="4505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5059">
                                            <p:txEl>
                                              <p:pRg st="5" end="5"/>
                                            </p:txEl>
                                          </p:spTgt>
                                        </p:tgtEl>
                                        <p:attrNameLst>
                                          <p:attrName>style.visibility</p:attrName>
                                        </p:attrNameLst>
                                      </p:cBhvr>
                                      <p:to>
                                        <p:strVal val="visible"/>
                                      </p:to>
                                    </p:set>
                                    <p:animEffect transition="in" filter="fade">
                                      <p:cBhvr>
                                        <p:cTn id="24" dur="500"/>
                                        <p:tgtEl>
                                          <p:spTgt spid="4505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animEffect transition="in" filter="fade">
                                      <p:cBhvr>
                                        <p:cTn id="27" dur="500"/>
                                        <p:tgtEl>
                                          <p:spTgt spid="4505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5059">
                                            <p:txEl>
                                              <p:pRg st="7" end="7"/>
                                            </p:txEl>
                                          </p:spTgt>
                                        </p:tgtEl>
                                        <p:attrNameLst>
                                          <p:attrName>style.visibility</p:attrName>
                                        </p:attrNameLst>
                                      </p:cBhvr>
                                      <p:to>
                                        <p:strVal val="visible"/>
                                      </p:to>
                                    </p:set>
                                    <p:animEffect transition="in" filter="fade">
                                      <p:cBhvr>
                                        <p:cTn id="30" dur="500"/>
                                        <p:tgtEl>
                                          <p:spTgt spid="4505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5059">
                                            <p:txEl>
                                              <p:pRg st="8" end="8"/>
                                            </p:txEl>
                                          </p:spTgt>
                                        </p:tgtEl>
                                        <p:attrNameLst>
                                          <p:attrName>style.visibility</p:attrName>
                                        </p:attrNameLst>
                                      </p:cBhvr>
                                      <p:to>
                                        <p:strVal val="visible"/>
                                      </p:to>
                                    </p:set>
                                    <p:animEffect transition="in" filter="fade">
                                      <p:cBhvr>
                                        <p:cTn id="33" dur="5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24-1 The Digestive Tract</a:t>
            </a:r>
          </a:p>
        </p:txBody>
      </p:sp>
      <p:sp>
        <p:nvSpPr>
          <p:cNvPr id="48131" name="Rectangle 3"/>
          <p:cNvSpPr>
            <a:spLocks noGrp="1" noChangeArrowheads="1"/>
          </p:cNvSpPr>
          <p:nvPr>
            <p:ph type="body" idx="1"/>
          </p:nvPr>
        </p:nvSpPr>
        <p:spPr>
          <a:xfrm>
            <a:off x="293688" y="679450"/>
            <a:ext cx="8305800" cy="5497513"/>
          </a:xfrm>
        </p:spPr>
        <p:txBody>
          <a:bodyPr/>
          <a:lstStyle/>
          <a:p>
            <a:pPr>
              <a:lnSpc>
                <a:spcPct val="125000"/>
              </a:lnSpc>
            </a:pPr>
            <a:r>
              <a:rPr lang="en-US" altLang="en-US" smtClean="0">
                <a:solidFill>
                  <a:srgbClr val="000000"/>
                </a:solidFill>
              </a:rPr>
              <a:t>The </a:t>
            </a:r>
            <a:r>
              <a:rPr lang="en-US" altLang="en-US" b="1" smtClean="0">
                <a:solidFill>
                  <a:srgbClr val="000000"/>
                </a:solidFill>
              </a:rPr>
              <a:t>Serosa</a:t>
            </a:r>
          </a:p>
          <a:p>
            <a:pPr lvl="1">
              <a:lnSpc>
                <a:spcPct val="125000"/>
              </a:lnSpc>
            </a:pPr>
            <a:r>
              <a:rPr lang="en-US" altLang="en-US" smtClean="0">
                <a:solidFill>
                  <a:srgbClr val="000000"/>
                </a:solidFill>
              </a:rPr>
              <a:t>Serous membrane covering muscularis externa</a:t>
            </a:r>
          </a:p>
          <a:p>
            <a:pPr lvl="2">
              <a:lnSpc>
                <a:spcPct val="125000"/>
              </a:lnSpc>
            </a:pPr>
            <a:r>
              <a:rPr lang="en-US" altLang="en-US" smtClean="0">
                <a:solidFill>
                  <a:srgbClr val="000000"/>
                </a:solidFill>
              </a:rPr>
              <a:t>Except in oral cavity, pharynx, esophagus, and rectum</a:t>
            </a:r>
          </a:p>
          <a:p>
            <a:pPr lvl="3">
              <a:lnSpc>
                <a:spcPct val="125000"/>
              </a:lnSpc>
            </a:pPr>
            <a:r>
              <a:rPr lang="en-US" altLang="en-US" smtClean="0">
                <a:solidFill>
                  <a:srgbClr val="000000"/>
                </a:solidFill>
              </a:rPr>
              <a:t>Where </a:t>
            </a:r>
            <a:r>
              <a:rPr lang="en-US" altLang="en-US" i="1" smtClean="0">
                <a:solidFill>
                  <a:srgbClr val="000000"/>
                </a:solidFill>
              </a:rPr>
              <a:t>adventitia,</a:t>
            </a:r>
            <a:r>
              <a:rPr lang="en-US" altLang="en-US" b="1" smtClean="0">
                <a:solidFill>
                  <a:srgbClr val="000000"/>
                </a:solidFill>
              </a:rPr>
              <a:t> </a:t>
            </a:r>
            <a:r>
              <a:rPr lang="en-US" altLang="en-US" smtClean="0">
                <a:solidFill>
                  <a:srgbClr val="000000"/>
                </a:solidFill>
              </a:rPr>
              <a:t>a dense sheath of collagen fibers, firmly attaches the digestive tract to adjacent structures</a:t>
            </a:r>
          </a:p>
          <a:p>
            <a:pPr lvl="3">
              <a:lnSpc>
                <a:spcPct val="125000"/>
              </a:lnSpc>
              <a:buFont typeface="Times" pitchFamily="84" charset="0"/>
              <a:buNone/>
            </a:pPr>
            <a:endParaRPr lang="en-US" altLang="en-US" smtClean="0">
              <a:solidFill>
                <a:srgbClr val="000000"/>
              </a:solidFill>
            </a:endParaRPr>
          </a:p>
          <a:p>
            <a:pPr lvl="3">
              <a:buFont typeface="Times" pitchFamily="84" charset="0"/>
              <a:buNone/>
            </a:pPr>
            <a:endParaRPr lang="en-US" altLang="en-US" b="1" smtClean="0">
              <a:solidFill>
                <a:srgbClr val="000000"/>
              </a:solidFill>
            </a:endParaRPr>
          </a:p>
        </p:txBody>
      </p:sp>
      <p:sp>
        <p:nvSpPr>
          <p:cNvPr id="3584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3381375"/>
            <a:ext cx="6551613"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4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24-1 The Digestive Tract</a:t>
            </a:r>
          </a:p>
        </p:txBody>
      </p:sp>
      <p:sp>
        <p:nvSpPr>
          <p:cNvPr id="49155" name="Rectangle 3"/>
          <p:cNvSpPr>
            <a:spLocks noGrp="1" noChangeArrowheads="1"/>
          </p:cNvSpPr>
          <p:nvPr>
            <p:ph type="body" idx="1"/>
          </p:nvPr>
        </p:nvSpPr>
        <p:spPr>
          <a:xfrm>
            <a:off x="304800" y="1143000"/>
            <a:ext cx="8382000" cy="5561013"/>
          </a:xfrm>
        </p:spPr>
        <p:txBody>
          <a:bodyPr/>
          <a:lstStyle/>
          <a:p>
            <a:pPr>
              <a:lnSpc>
                <a:spcPct val="135000"/>
              </a:lnSpc>
            </a:pPr>
            <a:r>
              <a:rPr lang="en-US" altLang="en-US" smtClean="0">
                <a:solidFill>
                  <a:srgbClr val="000000"/>
                </a:solidFill>
              </a:rPr>
              <a:t>The Movement of Digestive Materials</a:t>
            </a:r>
          </a:p>
          <a:p>
            <a:pPr lvl="1">
              <a:lnSpc>
                <a:spcPct val="135000"/>
              </a:lnSpc>
            </a:pPr>
            <a:r>
              <a:rPr lang="en-US" altLang="en-US" smtClean="0">
                <a:solidFill>
                  <a:srgbClr val="000000"/>
                </a:solidFill>
              </a:rPr>
              <a:t>By muscular layers of digestive tract</a:t>
            </a:r>
          </a:p>
          <a:p>
            <a:pPr lvl="2">
              <a:lnSpc>
                <a:spcPct val="135000"/>
              </a:lnSpc>
            </a:pPr>
            <a:r>
              <a:rPr lang="en-US" altLang="en-US" smtClean="0">
                <a:solidFill>
                  <a:srgbClr val="000000"/>
                </a:solidFill>
              </a:rPr>
              <a:t>Consist of visceral smooth muscle tissue</a:t>
            </a:r>
          </a:p>
          <a:p>
            <a:pPr lvl="2">
              <a:lnSpc>
                <a:spcPct val="135000"/>
              </a:lnSpc>
            </a:pPr>
            <a:r>
              <a:rPr lang="en-US" altLang="en-US" smtClean="0">
                <a:solidFill>
                  <a:srgbClr val="000000"/>
                </a:solidFill>
              </a:rPr>
              <a:t>Along digestive tract</a:t>
            </a:r>
          </a:p>
          <a:p>
            <a:pPr lvl="3">
              <a:lnSpc>
                <a:spcPct val="135000"/>
              </a:lnSpc>
            </a:pPr>
            <a:r>
              <a:rPr lang="en-US" altLang="en-US" smtClean="0">
                <a:solidFill>
                  <a:srgbClr val="000000"/>
                </a:solidFill>
              </a:rPr>
              <a:t>Has rhythmic cycles of activity</a:t>
            </a:r>
          </a:p>
          <a:p>
            <a:pPr lvl="3">
              <a:lnSpc>
                <a:spcPct val="135000"/>
              </a:lnSpc>
            </a:pPr>
            <a:r>
              <a:rPr lang="en-US" altLang="en-US" smtClean="0">
                <a:solidFill>
                  <a:srgbClr val="000000"/>
                </a:solidFill>
              </a:rPr>
              <a:t>Controlled by </a:t>
            </a:r>
            <a:r>
              <a:rPr lang="en-US" altLang="en-US" i="1" smtClean="0">
                <a:solidFill>
                  <a:srgbClr val="000000"/>
                </a:solidFill>
              </a:rPr>
              <a:t>pacesetter cells</a:t>
            </a:r>
          </a:p>
          <a:p>
            <a:pPr lvl="2">
              <a:lnSpc>
                <a:spcPct val="135000"/>
              </a:lnSpc>
            </a:pPr>
            <a:r>
              <a:rPr lang="en-US" altLang="en-US" smtClean="0">
                <a:solidFill>
                  <a:srgbClr val="000000"/>
                </a:solidFill>
              </a:rPr>
              <a:t>Cells undergo spontaneous depolarization</a:t>
            </a:r>
          </a:p>
          <a:p>
            <a:pPr lvl="3">
              <a:lnSpc>
                <a:spcPct val="135000"/>
              </a:lnSpc>
            </a:pPr>
            <a:r>
              <a:rPr lang="en-US" altLang="en-US" smtClean="0">
                <a:solidFill>
                  <a:srgbClr val="000000"/>
                </a:solidFill>
              </a:rPr>
              <a:t>Triggering wave of contraction through entire muscular sheet</a:t>
            </a:r>
          </a:p>
        </p:txBody>
      </p:sp>
      <p:sp>
        <p:nvSpPr>
          <p:cNvPr id="36868"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967673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calcmode="lin" valueType="num">
                                      <p:cBhvr additive="base">
                                        <p:cTn id="1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9155">
                                            <p:txEl>
                                              <p:pRg st="3" end="3"/>
                                            </p:txEl>
                                          </p:spTgt>
                                        </p:tgtEl>
                                        <p:attrNameLst>
                                          <p:attrName>style.visibility</p:attrName>
                                        </p:attrNameLst>
                                      </p:cBhvr>
                                      <p:to>
                                        <p:strVal val="visible"/>
                                      </p:to>
                                    </p:set>
                                    <p:anim calcmode="lin" valueType="num">
                                      <p:cBhvr additive="base">
                                        <p:cTn id="23"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calcmode="lin" valueType="num">
                                      <p:cBhvr additive="base">
                                        <p:cTn id="27"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1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155">
                                            <p:txEl>
                                              <p:pRg st="5" end="5"/>
                                            </p:txEl>
                                          </p:spTgt>
                                        </p:tgtEl>
                                        <p:attrNameLst>
                                          <p:attrName>style.visibility</p:attrName>
                                        </p:attrNameLst>
                                      </p:cBhvr>
                                      <p:to>
                                        <p:strVal val="visible"/>
                                      </p:to>
                                    </p:set>
                                    <p:anim calcmode="lin" valueType="num">
                                      <p:cBhvr additive="base">
                                        <p:cTn id="31"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 calcmode="lin" valueType="num">
                                      <p:cBhvr additive="base">
                                        <p:cTn id="37"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155">
                                            <p:txEl>
                                              <p:pRg st="7" end="7"/>
                                            </p:txEl>
                                          </p:spTgt>
                                        </p:tgtEl>
                                        <p:attrNameLst>
                                          <p:attrName>style.visibility</p:attrName>
                                        </p:attrNameLst>
                                      </p:cBhvr>
                                      <p:to>
                                        <p:strVal val="visible"/>
                                      </p:to>
                                    </p:set>
                                    <p:anim calcmode="lin" valueType="num">
                                      <p:cBhvr additive="base">
                                        <p:cTn id="41" dur="500" fill="hold"/>
                                        <p:tgtEl>
                                          <p:spTgt spid="4915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91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24-1 The Digestive Tract</a:t>
            </a:r>
          </a:p>
        </p:txBody>
      </p:sp>
      <p:sp>
        <p:nvSpPr>
          <p:cNvPr id="50179" name="Rectangle 3"/>
          <p:cNvSpPr>
            <a:spLocks noGrp="1" noChangeArrowheads="1"/>
          </p:cNvSpPr>
          <p:nvPr>
            <p:ph type="body" idx="1"/>
          </p:nvPr>
        </p:nvSpPr>
        <p:spPr>
          <a:xfrm>
            <a:off x="304800" y="1168400"/>
            <a:ext cx="8229600" cy="5497513"/>
          </a:xfrm>
        </p:spPr>
        <p:txBody>
          <a:bodyPr/>
          <a:lstStyle/>
          <a:p>
            <a:pPr>
              <a:lnSpc>
                <a:spcPct val="125000"/>
              </a:lnSpc>
            </a:pPr>
            <a:r>
              <a:rPr lang="en-US" altLang="en-US" smtClean="0">
                <a:solidFill>
                  <a:srgbClr val="000000"/>
                </a:solidFill>
              </a:rPr>
              <a:t>Pacesetter Cells</a:t>
            </a:r>
          </a:p>
          <a:p>
            <a:pPr lvl="1">
              <a:lnSpc>
                <a:spcPct val="125000"/>
              </a:lnSpc>
            </a:pPr>
            <a:r>
              <a:rPr lang="en-US" altLang="en-US" smtClean="0">
                <a:solidFill>
                  <a:srgbClr val="000000"/>
                </a:solidFill>
              </a:rPr>
              <a:t>Located in muscularis mucosae and muscularis externa</a:t>
            </a:r>
          </a:p>
          <a:p>
            <a:pPr lvl="2">
              <a:lnSpc>
                <a:spcPct val="125000"/>
              </a:lnSpc>
            </a:pPr>
            <a:r>
              <a:rPr lang="en-US" altLang="en-US" smtClean="0">
                <a:solidFill>
                  <a:srgbClr val="000000"/>
                </a:solidFill>
              </a:rPr>
              <a:t>Surrounding lumen of digestive tract</a:t>
            </a:r>
          </a:p>
          <a:p>
            <a:pPr>
              <a:lnSpc>
                <a:spcPct val="125000"/>
              </a:lnSpc>
            </a:pPr>
            <a:r>
              <a:rPr lang="en-US" altLang="en-US" b="1" smtClean="0">
                <a:solidFill>
                  <a:srgbClr val="000000"/>
                </a:solidFill>
              </a:rPr>
              <a:t>Peristalsis</a:t>
            </a:r>
          </a:p>
          <a:p>
            <a:pPr lvl="1">
              <a:lnSpc>
                <a:spcPct val="125000"/>
              </a:lnSpc>
            </a:pPr>
            <a:r>
              <a:rPr lang="en-US" altLang="en-US" smtClean="0">
                <a:solidFill>
                  <a:srgbClr val="000000"/>
                </a:solidFill>
              </a:rPr>
              <a:t>Consists of waves of muscular contractions</a:t>
            </a:r>
          </a:p>
          <a:p>
            <a:pPr lvl="1">
              <a:lnSpc>
                <a:spcPct val="125000"/>
              </a:lnSpc>
            </a:pPr>
            <a:r>
              <a:rPr lang="en-US" altLang="en-US" smtClean="0">
                <a:solidFill>
                  <a:srgbClr val="000000"/>
                </a:solidFill>
              </a:rPr>
              <a:t>Moves a</a:t>
            </a:r>
            <a:r>
              <a:rPr lang="en-US" altLang="en-US" b="1" smtClean="0">
                <a:solidFill>
                  <a:srgbClr val="000000"/>
                </a:solidFill>
              </a:rPr>
              <a:t> bolus</a:t>
            </a:r>
            <a:r>
              <a:rPr lang="en-US" altLang="en-US" smtClean="0">
                <a:solidFill>
                  <a:srgbClr val="000000"/>
                </a:solidFill>
              </a:rPr>
              <a:t> along the length of the digestive tract</a:t>
            </a:r>
          </a:p>
        </p:txBody>
      </p:sp>
      <p:sp>
        <p:nvSpPr>
          <p:cNvPr id="3789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223545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anim calcmode="lin" valueType="num">
                                      <p:cBhvr additive="base">
                                        <p:cTn id="11"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anim calcmode="lin" valueType="num">
                                      <p:cBhvr additive="base">
                                        <p:cTn id="15"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anim calcmode="lin" valueType="num">
                                      <p:cBhvr additive="base">
                                        <p:cTn id="21"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17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0179">
                                            <p:txEl>
                                              <p:pRg st="5" end="5"/>
                                            </p:txEl>
                                          </p:spTgt>
                                        </p:tgtEl>
                                        <p:attrNameLst>
                                          <p:attrName>style.visibility</p:attrName>
                                        </p:attrNameLst>
                                      </p:cBhvr>
                                      <p:to>
                                        <p:strVal val="visible"/>
                                      </p:to>
                                    </p:set>
                                    <p:anim calcmode="lin" valueType="num">
                                      <p:cBhvr additive="base">
                                        <p:cTn id="29"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24-1 The Digestive Tract</a:t>
            </a:r>
          </a:p>
        </p:txBody>
      </p:sp>
      <p:sp>
        <p:nvSpPr>
          <p:cNvPr id="51203" name="Rectangle 3"/>
          <p:cNvSpPr>
            <a:spLocks noGrp="1" noChangeArrowheads="1"/>
          </p:cNvSpPr>
          <p:nvPr>
            <p:ph type="body" idx="1"/>
          </p:nvPr>
        </p:nvSpPr>
        <p:spPr>
          <a:xfrm>
            <a:off x="304800" y="1168400"/>
            <a:ext cx="8229600" cy="4678363"/>
          </a:xfrm>
        </p:spPr>
        <p:txBody>
          <a:bodyPr/>
          <a:lstStyle/>
          <a:p>
            <a:pPr marL="330200" indent="-330200">
              <a:lnSpc>
                <a:spcPct val="125000"/>
              </a:lnSpc>
            </a:pPr>
            <a:r>
              <a:rPr lang="en-US" altLang="en-US" smtClean="0">
                <a:solidFill>
                  <a:srgbClr val="000000"/>
                </a:solidFill>
              </a:rPr>
              <a:t>Peristaltic Motion</a:t>
            </a:r>
          </a:p>
          <a:p>
            <a:pPr marL="749300" lvl="1" indent="-304800">
              <a:lnSpc>
                <a:spcPct val="125000"/>
              </a:lnSpc>
              <a:buFont typeface="Times" pitchFamily="84" charset="0"/>
              <a:buAutoNum type="arabicPeriod"/>
            </a:pPr>
            <a:r>
              <a:rPr lang="en-US" altLang="en-US" smtClean="0">
                <a:solidFill>
                  <a:srgbClr val="000000"/>
                </a:solidFill>
              </a:rPr>
              <a:t> Circular muscles contract behind bolus</a:t>
            </a:r>
          </a:p>
          <a:p>
            <a:pPr lvl="2">
              <a:lnSpc>
                <a:spcPct val="125000"/>
              </a:lnSpc>
            </a:pPr>
            <a:r>
              <a:rPr lang="en-US" altLang="en-US" smtClean="0">
                <a:solidFill>
                  <a:srgbClr val="000000"/>
                </a:solidFill>
              </a:rPr>
              <a:t>While circular muscles ahead of bolus relax</a:t>
            </a:r>
          </a:p>
          <a:p>
            <a:pPr marL="749300" lvl="1" indent="-304800">
              <a:lnSpc>
                <a:spcPct val="125000"/>
              </a:lnSpc>
              <a:buFont typeface="Times" pitchFamily="84" charset="0"/>
              <a:buAutoNum type="arabicPeriod"/>
            </a:pPr>
            <a:r>
              <a:rPr lang="en-US" altLang="en-US" smtClean="0">
                <a:solidFill>
                  <a:srgbClr val="000000"/>
                </a:solidFill>
              </a:rPr>
              <a:t> Longitudinal muscles ahead of bolus contract</a:t>
            </a:r>
          </a:p>
          <a:p>
            <a:pPr lvl="2">
              <a:lnSpc>
                <a:spcPct val="125000"/>
              </a:lnSpc>
            </a:pPr>
            <a:r>
              <a:rPr lang="en-US" altLang="en-US" smtClean="0">
                <a:solidFill>
                  <a:srgbClr val="000000"/>
                </a:solidFill>
              </a:rPr>
              <a:t>Shortening adjacent segments</a:t>
            </a:r>
          </a:p>
          <a:p>
            <a:pPr marL="749300" lvl="1" indent="-304800">
              <a:lnSpc>
                <a:spcPct val="125000"/>
              </a:lnSpc>
              <a:buFont typeface="Times" pitchFamily="84" charset="0"/>
              <a:buAutoNum type="arabicPeriod"/>
            </a:pPr>
            <a:r>
              <a:rPr lang="en-US" altLang="en-US" smtClean="0">
                <a:solidFill>
                  <a:srgbClr val="000000"/>
                </a:solidFill>
              </a:rPr>
              <a:t> Wave of contraction in circular muscles</a:t>
            </a:r>
          </a:p>
          <a:p>
            <a:pPr lvl="2">
              <a:lnSpc>
                <a:spcPct val="125000"/>
              </a:lnSpc>
            </a:pPr>
            <a:r>
              <a:rPr lang="en-US" altLang="en-US" smtClean="0">
                <a:solidFill>
                  <a:srgbClr val="000000"/>
                </a:solidFill>
              </a:rPr>
              <a:t>Forces bolus forward</a:t>
            </a:r>
          </a:p>
        </p:txBody>
      </p:sp>
      <p:sp>
        <p:nvSpPr>
          <p:cNvPr id="3891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963859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 calcmode="lin" valueType="num">
                                      <p:cBhvr additive="base">
                                        <p:cTn id="17"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3">
                                            <p:txEl>
                                              <p:pRg st="3" end="3"/>
                                            </p:txEl>
                                          </p:spTgt>
                                        </p:tgtEl>
                                        <p:attrNameLst>
                                          <p:attrName>style.visibility</p:attrName>
                                        </p:attrNameLst>
                                      </p:cBhvr>
                                      <p:to>
                                        <p:strVal val="visible"/>
                                      </p:to>
                                    </p:set>
                                    <p:anim calcmode="lin" valueType="num">
                                      <p:cBhvr additive="base">
                                        <p:cTn id="23"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 calcmode="lin" valueType="num">
                                      <p:cBhvr additive="base">
                                        <p:cTn id="27"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1203">
                                            <p:txEl>
                                              <p:pRg st="5" end="5"/>
                                            </p:txEl>
                                          </p:spTgt>
                                        </p:tgtEl>
                                        <p:attrNameLst>
                                          <p:attrName>style.visibility</p:attrName>
                                        </p:attrNameLst>
                                      </p:cBhvr>
                                      <p:to>
                                        <p:strVal val="visible"/>
                                      </p:to>
                                    </p:set>
                                    <p:anim calcmode="lin" valueType="num">
                                      <p:cBhvr additive="base">
                                        <p:cTn id="33"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0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03">
                                            <p:txEl>
                                              <p:pRg st="6" end="6"/>
                                            </p:txEl>
                                          </p:spTgt>
                                        </p:tgtEl>
                                        <p:attrNameLst>
                                          <p:attrName>style.visibility</p:attrName>
                                        </p:attrNameLst>
                                      </p:cBhvr>
                                      <p:to>
                                        <p:strVal val="visible"/>
                                      </p:to>
                                    </p:set>
                                    <p:anim calcmode="lin" valueType="num">
                                      <p:cBhvr additive="base">
                                        <p:cTn id="37"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gure_24_04_unlabeled"/>
          <p:cNvPicPr>
            <a:picLocks noChangeAspect="1" noChangeArrowheads="1"/>
          </p:cNvPicPr>
          <p:nvPr/>
        </p:nvPicPr>
        <p:blipFill>
          <a:blip r:embed="rId3">
            <a:extLst>
              <a:ext uri="{28A0092B-C50C-407E-A947-70E740481C1C}">
                <a14:useLocalDpi xmlns:a14="http://schemas.microsoft.com/office/drawing/2010/main" val="0"/>
              </a:ext>
            </a:extLst>
          </a:blip>
          <a:srcRect b="2628"/>
          <a:stretch>
            <a:fillRect/>
          </a:stretch>
        </p:blipFill>
        <p:spPr bwMode="auto">
          <a:xfrm>
            <a:off x="2949575" y="212725"/>
            <a:ext cx="3243263" cy="64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24-4  Peristalsis</a:t>
            </a:r>
            <a:endParaRPr lang="en-US" altLang="en-US" sz="1200" smtClean="0">
              <a:solidFill>
                <a:schemeClr val="tx1"/>
              </a:solidFill>
            </a:endParaRPr>
          </a:p>
        </p:txBody>
      </p:sp>
      <p:sp>
        <p:nvSpPr>
          <p:cNvPr id="39940" name="Text Box 4"/>
          <p:cNvSpPr txBox="1">
            <a:spLocks noChangeArrowheads="1"/>
          </p:cNvSpPr>
          <p:nvPr/>
        </p:nvSpPr>
        <p:spPr bwMode="auto">
          <a:xfrm>
            <a:off x="3330575" y="355600"/>
            <a:ext cx="6635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900" b="1">
                <a:solidFill>
                  <a:srgbClr val="000000"/>
                </a:solidFill>
              </a:rPr>
              <a:t>Initial State</a:t>
            </a:r>
          </a:p>
        </p:txBody>
      </p:sp>
      <p:sp>
        <p:nvSpPr>
          <p:cNvPr id="39941" name="Text Box 5"/>
          <p:cNvSpPr txBox="1">
            <a:spLocks noChangeArrowheads="1"/>
          </p:cNvSpPr>
          <p:nvPr/>
        </p:nvSpPr>
        <p:spPr bwMode="auto">
          <a:xfrm>
            <a:off x="3317875" y="2000250"/>
            <a:ext cx="21621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900" b="1">
                <a:solidFill>
                  <a:srgbClr val="000000"/>
                </a:solidFill>
              </a:rPr>
              <a:t>Contraction of circular muscles behind</a:t>
            </a:r>
            <a:br>
              <a:rPr lang="en-US" altLang="en-US" sz="900" b="1">
                <a:solidFill>
                  <a:srgbClr val="000000"/>
                </a:solidFill>
              </a:rPr>
            </a:br>
            <a:r>
              <a:rPr lang="en-US" altLang="en-US" sz="900" b="1">
                <a:solidFill>
                  <a:srgbClr val="000000"/>
                </a:solidFill>
              </a:rPr>
              <a:t>bolus</a:t>
            </a:r>
          </a:p>
        </p:txBody>
      </p:sp>
      <p:sp>
        <p:nvSpPr>
          <p:cNvPr id="39942" name="Text Box 6"/>
          <p:cNvSpPr txBox="1">
            <a:spLocks noChangeArrowheads="1"/>
          </p:cNvSpPr>
          <p:nvPr/>
        </p:nvSpPr>
        <p:spPr bwMode="auto">
          <a:xfrm>
            <a:off x="3317875" y="3651250"/>
            <a:ext cx="19716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900" b="1">
                <a:solidFill>
                  <a:srgbClr val="000000"/>
                </a:solidFill>
              </a:rPr>
              <a:t>Contraction of longitudinal muscles </a:t>
            </a:r>
            <a:br>
              <a:rPr lang="en-US" altLang="en-US" sz="900" b="1">
                <a:solidFill>
                  <a:srgbClr val="000000"/>
                </a:solidFill>
              </a:rPr>
            </a:br>
            <a:r>
              <a:rPr lang="en-US" altLang="en-US" sz="900" b="1">
                <a:solidFill>
                  <a:srgbClr val="000000"/>
                </a:solidFill>
              </a:rPr>
              <a:t>ahead of bolus</a:t>
            </a:r>
          </a:p>
        </p:txBody>
      </p:sp>
      <p:sp>
        <p:nvSpPr>
          <p:cNvPr id="39943" name="Text Box 7"/>
          <p:cNvSpPr txBox="1">
            <a:spLocks noChangeArrowheads="1"/>
          </p:cNvSpPr>
          <p:nvPr/>
        </p:nvSpPr>
        <p:spPr bwMode="auto">
          <a:xfrm>
            <a:off x="3324225" y="5219700"/>
            <a:ext cx="19716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900" b="1">
                <a:solidFill>
                  <a:srgbClr val="000000"/>
                </a:solidFill>
              </a:rPr>
              <a:t>Contraction in circular muscle layer </a:t>
            </a:r>
            <a:br>
              <a:rPr lang="en-US" altLang="en-US" sz="900" b="1">
                <a:solidFill>
                  <a:srgbClr val="000000"/>
                </a:solidFill>
              </a:rPr>
            </a:br>
            <a:r>
              <a:rPr lang="en-US" altLang="en-US" sz="900" b="1">
                <a:solidFill>
                  <a:srgbClr val="000000"/>
                </a:solidFill>
              </a:rPr>
              <a:t>forces bolus forward</a:t>
            </a:r>
          </a:p>
        </p:txBody>
      </p:sp>
      <p:sp>
        <p:nvSpPr>
          <p:cNvPr id="39944" name="Text Box 8"/>
          <p:cNvSpPr txBox="1">
            <a:spLocks noChangeArrowheads="1"/>
          </p:cNvSpPr>
          <p:nvPr/>
        </p:nvSpPr>
        <p:spPr bwMode="auto">
          <a:xfrm>
            <a:off x="5540375" y="4622800"/>
            <a:ext cx="593725" cy="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800" b="1">
                <a:solidFill>
                  <a:srgbClr val="000000"/>
                </a:solidFill>
              </a:rPr>
              <a:t>Contraction</a:t>
            </a:r>
          </a:p>
        </p:txBody>
      </p:sp>
      <p:sp>
        <p:nvSpPr>
          <p:cNvPr id="39945" name="Text Box 9"/>
          <p:cNvSpPr txBox="1">
            <a:spLocks noChangeArrowheads="1"/>
          </p:cNvSpPr>
          <p:nvPr/>
        </p:nvSpPr>
        <p:spPr bwMode="auto">
          <a:xfrm>
            <a:off x="5540375" y="3943350"/>
            <a:ext cx="593725" cy="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800" b="1">
                <a:solidFill>
                  <a:srgbClr val="000000"/>
                </a:solidFill>
              </a:rPr>
              <a:t>Contraction</a:t>
            </a:r>
          </a:p>
        </p:txBody>
      </p:sp>
      <p:sp>
        <p:nvSpPr>
          <p:cNvPr id="39946" name="Text Box 10"/>
          <p:cNvSpPr txBox="1">
            <a:spLocks noChangeArrowheads="1"/>
          </p:cNvSpPr>
          <p:nvPr/>
        </p:nvSpPr>
        <p:spPr bwMode="auto">
          <a:xfrm>
            <a:off x="3933825" y="2209800"/>
            <a:ext cx="593725" cy="11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800" b="1">
                <a:solidFill>
                  <a:srgbClr val="000000"/>
                </a:solidFill>
              </a:rPr>
              <a:t>Contraction</a:t>
            </a:r>
          </a:p>
        </p:txBody>
      </p:sp>
      <p:sp>
        <p:nvSpPr>
          <p:cNvPr id="39947" name="Text Box 11"/>
          <p:cNvSpPr txBox="1">
            <a:spLocks noChangeArrowheads="1"/>
          </p:cNvSpPr>
          <p:nvPr/>
        </p:nvSpPr>
        <p:spPr bwMode="auto">
          <a:xfrm>
            <a:off x="3057525" y="609600"/>
            <a:ext cx="6318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800" b="1">
                <a:solidFill>
                  <a:srgbClr val="000000"/>
                </a:solidFill>
              </a:rPr>
              <a:t>Longitudinal</a:t>
            </a:r>
            <a:br>
              <a:rPr lang="en-US" altLang="en-US" sz="800" b="1">
                <a:solidFill>
                  <a:srgbClr val="000000"/>
                </a:solidFill>
              </a:rPr>
            </a:br>
            <a:r>
              <a:rPr lang="en-US" altLang="en-US" sz="800" b="1">
                <a:solidFill>
                  <a:srgbClr val="000000"/>
                </a:solidFill>
              </a:rPr>
              <a:t>muscle</a:t>
            </a:r>
          </a:p>
        </p:txBody>
      </p:sp>
      <p:sp>
        <p:nvSpPr>
          <p:cNvPr id="39948" name="Text Box 12"/>
          <p:cNvSpPr txBox="1">
            <a:spLocks noChangeArrowheads="1"/>
          </p:cNvSpPr>
          <p:nvPr/>
        </p:nvSpPr>
        <p:spPr bwMode="auto">
          <a:xfrm>
            <a:off x="3076575" y="895350"/>
            <a:ext cx="4095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800" b="1">
                <a:solidFill>
                  <a:srgbClr val="000000"/>
                </a:solidFill>
              </a:rPr>
              <a:t>Circular</a:t>
            </a:r>
            <a:br>
              <a:rPr lang="en-US" altLang="en-US" sz="800" b="1">
                <a:solidFill>
                  <a:srgbClr val="000000"/>
                </a:solidFill>
              </a:rPr>
            </a:br>
            <a:r>
              <a:rPr lang="en-US" altLang="en-US" sz="800" b="1">
                <a:solidFill>
                  <a:srgbClr val="000000"/>
                </a:solidFill>
              </a:rPr>
              <a:t>muscle</a:t>
            </a:r>
          </a:p>
        </p:txBody>
      </p:sp>
      <p:sp>
        <p:nvSpPr>
          <p:cNvPr id="39949" name="Text Box 13"/>
          <p:cNvSpPr txBox="1">
            <a:spLocks noChangeArrowheads="1"/>
          </p:cNvSpPr>
          <p:nvPr/>
        </p:nvSpPr>
        <p:spPr bwMode="auto">
          <a:xfrm>
            <a:off x="3717925" y="996950"/>
            <a:ext cx="3460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lnSpc>
                <a:spcPct val="90000"/>
              </a:lnSpc>
              <a:spcBef>
                <a:spcPct val="0"/>
              </a:spcBef>
              <a:spcAft>
                <a:spcPct val="0"/>
              </a:spcAft>
              <a:buClrTx/>
              <a:buFontTx/>
              <a:buNone/>
            </a:pPr>
            <a:r>
              <a:rPr lang="en-US" altLang="en-US" sz="700" b="1">
                <a:solidFill>
                  <a:srgbClr val="000000"/>
                </a:solidFill>
              </a:rPr>
              <a:t>From</a:t>
            </a:r>
            <a:br>
              <a:rPr lang="en-US" altLang="en-US" sz="700" b="1">
                <a:solidFill>
                  <a:srgbClr val="000000"/>
                </a:solidFill>
              </a:rPr>
            </a:br>
            <a:r>
              <a:rPr lang="en-US" altLang="en-US" sz="700" b="1">
                <a:solidFill>
                  <a:srgbClr val="000000"/>
                </a:solidFill>
              </a:rPr>
              <a:t>mouth</a:t>
            </a:r>
          </a:p>
        </p:txBody>
      </p:sp>
      <p:sp>
        <p:nvSpPr>
          <p:cNvPr id="39950" name="Text Box 14"/>
          <p:cNvSpPr txBox="1">
            <a:spLocks noChangeArrowheads="1"/>
          </p:cNvSpPr>
          <p:nvPr/>
        </p:nvSpPr>
        <p:spPr bwMode="auto">
          <a:xfrm>
            <a:off x="5407025" y="1016000"/>
            <a:ext cx="3460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700" b="1">
                <a:solidFill>
                  <a:srgbClr val="000000"/>
                </a:solidFill>
              </a:rPr>
              <a:t>To</a:t>
            </a:r>
            <a:br>
              <a:rPr lang="en-US" altLang="en-US" sz="700" b="1">
                <a:solidFill>
                  <a:srgbClr val="000000"/>
                </a:solidFill>
              </a:rPr>
            </a:br>
            <a:r>
              <a:rPr lang="en-US" altLang="en-US" sz="700" b="1">
                <a:solidFill>
                  <a:srgbClr val="000000"/>
                </a:solidFill>
              </a:rPr>
              <a:t>anus</a:t>
            </a:r>
          </a:p>
        </p:txBody>
      </p:sp>
      <p:sp>
        <p:nvSpPr>
          <p:cNvPr id="39951" name="Line 15"/>
          <p:cNvSpPr>
            <a:spLocks noChangeShapeType="1"/>
          </p:cNvSpPr>
          <p:nvPr/>
        </p:nvSpPr>
        <p:spPr bwMode="auto">
          <a:xfrm>
            <a:off x="3689350" y="660400"/>
            <a:ext cx="63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39952" name="Line 16"/>
          <p:cNvSpPr>
            <a:spLocks noChangeShapeType="1"/>
          </p:cNvSpPr>
          <p:nvPr/>
        </p:nvSpPr>
        <p:spPr bwMode="auto">
          <a:xfrm>
            <a:off x="3752850" y="660400"/>
            <a:ext cx="95250" cy="6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39953" name="Line 17"/>
          <p:cNvSpPr>
            <a:spLocks noChangeShapeType="1"/>
          </p:cNvSpPr>
          <p:nvPr/>
        </p:nvSpPr>
        <p:spPr bwMode="auto">
          <a:xfrm>
            <a:off x="3473450" y="946150"/>
            <a:ext cx="27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39954" name="Line 18"/>
          <p:cNvSpPr>
            <a:spLocks noChangeShapeType="1"/>
          </p:cNvSpPr>
          <p:nvPr/>
        </p:nvSpPr>
        <p:spPr bwMode="auto">
          <a:xfrm flipV="1">
            <a:off x="3752850" y="787400"/>
            <a:ext cx="95250" cy="1587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28532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24-1 The Digestive Tract</a:t>
            </a:r>
          </a:p>
        </p:txBody>
      </p:sp>
      <p:sp>
        <p:nvSpPr>
          <p:cNvPr id="53251" name="Rectangle 3"/>
          <p:cNvSpPr>
            <a:spLocks noGrp="1" noChangeArrowheads="1"/>
          </p:cNvSpPr>
          <p:nvPr>
            <p:ph type="body" idx="1"/>
          </p:nvPr>
        </p:nvSpPr>
        <p:spPr>
          <a:xfrm>
            <a:off x="304800" y="1168400"/>
            <a:ext cx="8229600" cy="5497513"/>
          </a:xfrm>
        </p:spPr>
        <p:txBody>
          <a:bodyPr/>
          <a:lstStyle/>
          <a:p>
            <a:pPr>
              <a:lnSpc>
                <a:spcPct val="125000"/>
              </a:lnSpc>
            </a:pPr>
            <a:r>
              <a:rPr lang="en-US" altLang="en-US" b="1" smtClean="0">
                <a:solidFill>
                  <a:srgbClr val="000000"/>
                </a:solidFill>
              </a:rPr>
              <a:t>Segmentation</a:t>
            </a:r>
          </a:p>
          <a:p>
            <a:pPr marL="749300" lvl="1" indent="-292100">
              <a:lnSpc>
                <a:spcPct val="125000"/>
              </a:lnSpc>
            </a:pPr>
            <a:r>
              <a:rPr lang="en-US" altLang="en-US" smtClean="0">
                <a:solidFill>
                  <a:srgbClr val="000000"/>
                </a:solidFill>
              </a:rPr>
              <a:t>Cycles of contraction</a:t>
            </a:r>
          </a:p>
          <a:p>
            <a:pPr marL="1206500" lvl="2" indent="-292100">
              <a:lnSpc>
                <a:spcPct val="125000"/>
              </a:lnSpc>
            </a:pPr>
            <a:r>
              <a:rPr lang="en-US" altLang="en-US" smtClean="0">
                <a:solidFill>
                  <a:srgbClr val="000000"/>
                </a:solidFill>
              </a:rPr>
              <a:t>Churn and fragment the bolus</a:t>
            </a:r>
          </a:p>
          <a:p>
            <a:pPr marL="1206500" lvl="2" indent="-292100">
              <a:lnSpc>
                <a:spcPct val="125000"/>
              </a:lnSpc>
            </a:pPr>
            <a:r>
              <a:rPr lang="en-US" altLang="en-US" smtClean="0">
                <a:solidFill>
                  <a:srgbClr val="000000"/>
                </a:solidFill>
              </a:rPr>
              <a:t>Mix contents with intestinal secretions</a:t>
            </a:r>
          </a:p>
          <a:p>
            <a:pPr marL="749300" lvl="1" indent="-292100">
              <a:lnSpc>
                <a:spcPct val="125000"/>
              </a:lnSpc>
            </a:pPr>
            <a:r>
              <a:rPr lang="en-US" altLang="en-US" smtClean="0">
                <a:solidFill>
                  <a:srgbClr val="000000"/>
                </a:solidFill>
              </a:rPr>
              <a:t>Does not follow a set pattern</a:t>
            </a:r>
          </a:p>
          <a:p>
            <a:pPr marL="1206500" lvl="2" indent="-292100">
              <a:lnSpc>
                <a:spcPct val="125000"/>
              </a:lnSpc>
            </a:pPr>
            <a:r>
              <a:rPr lang="en-US" altLang="en-US" smtClean="0">
                <a:solidFill>
                  <a:srgbClr val="000000"/>
                </a:solidFill>
              </a:rPr>
              <a:t>Does not push materials in any one direction</a:t>
            </a:r>
          </a:p>
        </p:txBody>
      </p:sp>
      <p:sp>
        <p:nvSpPr>
          <p:cNvPr id="4096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408327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anim calcmode="lin" valueType="num">
                                      <p:cBhvr additive="base">
                                        <p:cTn id="11"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anim calcmode="lin" valueType="num">
                                      <p:cBhvr additive="base">
                                        <p:cTn id="1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3251">
                                            <p:txEl>
                                              <p:pRg st="4" end="4"/>
                                            </p:txEl>
                                          </p:spTgt>
                                        </p:tgtEl>
                                        <p:attrNameLst>
                                          <p:attrName>style.visibility</p:attrName>
                                        </p:attrNameLst>
                                      </p:cBhvr>
                                      <p:to>
                                        <p:strVal val="visible"/>
                                      </p:to>
                                    </p:set>
                                    <p:anim calcmode="lin" valueType="num">
                                      <p:cBhvr additive="base">
                                        <p:cTn id="2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3251">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3251">
                                            <p:txEl>
                                              <p:pRg st="5" end="5"/>
                                            </p:txEl>
                                          </p:spTgt>
                                        </p:tgtEl>
                                        <p:attrNameLst>
                                          <p:attrName>style.visibility</p:attrName>
                                        </p:attrNameLst>
                                      </p:cBhvr>
                                      <p:to>
                                        <p:strVal val="visible"/>
                                      </p:to>
                                    </p:set>
                                    <p:anim calcmode="lin" valueType="num">
                                      <p:cBhvr additive="base">
                                        <p:cTn id="25"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24-1 The Digestive Tract</a:t>
            </a:r>
          </a:p>
        </p:txBody>
      </p:sp>
      <p:sp>
        <p:nvSpPr>
          <p:cNvPr id="54275" name="Rectangle 3"/>
          <p:cNvSpPr>
            <a:spLocks noGrp="1" noChangeArrowheads="1"/>
          </p:cNvSpPr>
          <p:nvPr>
            <p:ph type="body" idx="1"/>
          </p:nvPr>
        </p:nvSpPr>
        <p:spPr>
          <a:xfrm>
            <a:off x="304800" y="1206500"/>
            <a:ext cx="8229600" cy="5459413"/>
          </a:xfrm>
        </p:spPr>
        <p:txBody>
          <a:bodyPr/>
          <a:lstStyle/>
          <a:p>
            <a:pPr>
              <a:lnSpc>
                <a:spcPct val="115000"/>
              </a:lnSpc>
            </a:pPr>
            <a:r>
              <a:rPr lang="en-US" altLang="en-US" smtClean="0">
                <a:solidFill>
                  <a:srgbClr val="000000"/>
                </a:solidFill>
              </a:rPr>
              <a:t>Control of Digestive Functions</a:t>
            </a:r>
          </a:p>
          <a:p>
            <a:pPr lvl="1">
              <a:lnSpc>
                <a:spcPct val="115000"/>
              </a:lnSpc>
            </a:pPr>
            <a:r>
              <a:rPr lang="en-US" altLang="en-US" smtClean="0">
                <a:solidFill>
                  <a:srgbClr val="000000"/>
                </a:solidFill>
              </a:rPr>
              <a:t>Local Factors</a:t>
            </a:r>
          </a:p>
          <a:p>
            <a:pPr lvl="2">
              <a:lnSpc>
                <a:spcPct val="115000"/>
              </a:lnSpc>
            </a:pPr>
            <a:r>
              <a:rPr lang="en-US" altLang="en-US" smtClean="0">
                <a:solidFill>
                  <a:srgbClr val="000000"/>
                </a:solidFill>
              </a:rPr>
              <a:t>Prostaglandins, histamine, and other chemicals released into interstitial fluid</a:t>
            </a:r>
          </a:p>
          <a:p>
            <a:pPr lvl="3">
              <a:lnSpc>
                <a:spcPct val="115000"/>
              </a:lnSpc>
            </a:pPr>
            <a:r>
              <a:rPr lang="en-US" altLang="en-US" smtClean="0">
                <a:solidFill>
                  <a:srgbClr val="000000"/>
                </a:solidFill>
              </a:rPr>
              <a:t>May affect adjacent cells within small segment of digestive tract</a:t>
            </a:r>
          </a:p>
          <a:p>
            <a:pPr lvl="2">
              <a:lnSpc>
                <a:spcPct val="115000"/>
              </a:lnSpc>
            </a:pPr>
            <a:r>
              <a:rPr lang="en-US" altLang="en-US" smtClean="0">
                <a:solidFill>
                  <a:srgbClr val="000000"/>
                </a:solidFill>
              </a:rPr>
              <a:t>Coordinate response to changing conditions</a:t>
            </a:r>
          </a:p>
          <a:p>
            <a:pPr lvl="3">
              <a:lnSpc>
                <a:spcPct val="115000"/>
              </a:lnSpc>
            </a:pPr>
            <a:r>
              <a:rPr lang="en-US" altLang="en-US" smtClean="0">
                <a:solidFill>
                  <a:srgbClr val="000000"/>
                </a:solidFill>
              </a:rPr>
              <a:t>For example</a:t>
            </a:r>
            <a:r>
              <a:rPr lang="en-US" altLang="en-US" i="1" smtClean="0">
                <a:solidFill>
                  <a:srgbClr val="000000"/>
                </a:solidFill>
              </a:rPr>
              <a:t>,</a:t>
            </a:r>
            <a:r>
              <a:rPr lang="en-US" altLang="en-US" smtClean="0">
                <a:solidFill>
                  <a:srgbClr val="000000"/>
                </a:solidFill>
              </a:rPr>
              <a:t> variations in local pH, chemical, or physical stimuli</a:t>
            </a:r>
          </a:p>
          <a:p>
            <a:pPr lvl="2">
              <a:lnSpc>
                <a:spcPct val="115000"/>
              </a:lnSpc>
            </a:pPr>
            <a:r>
              <a:rPr lang="en-US" altLang="en-US" smtClean="0">
                <a:solidFill>
                  <a:srgbClr val="000000"/>
                </a:solidFill>
              </a:rPr>
              <a:t>Affect only a portion of tract</a:t>
            </a:r>
          </a:p>
        </p:txBody>
      </p:sp>
      <p:sp>
        <p:nvSpPr>
          <p:cNvPr id="41988"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658338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 calcmode="lin" valueType="num">
                                      <p:cBhvr additive="base">
                                        <p:cTn id="17"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anim calcmode="lin" valueType="num">
                                      <p:cBhvr additive="base">
                                        <p:cTn id="23"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anim calcmode="lin" valueType="num">
                                      <p:cBhvr additive="base">
                                        <p:cTn id="27"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4275">
                                            <p:txEl>
                                              <p:pRg st="6" end="6"/>
                                            </p:txEl>
                                          </p:spTgt>
                                        </p:tgtEl>
                                        <p:attrNameLst>
                                          <p:attrName>style.visibility</p:attrName>
                                        </p:attrNameLst>
                                      </p:cBhvr>
                                      <p:to>
                                        <p:strVal val="visible"/>
                                      </p:to>
                                    </p:set>
                                    <p:anim calcmode="lin" valueType="num">
                                      <p:cBhvr additive="base">
                                        <p:cTn id="33"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An Introduction to the Digestive System</a:t>
            </a:r>
            <a:endParaRPr lang="en-US" altLang="en-US" b="1" smtClean="0"/>
          </a:p>
        </p:txBody>
      </p:sp>
      <p:sp>
        <p:nvSpPr>
          <p:cNvPr id="6147" name="Rectangle 3"/>
          <p:cNvSpPr>
            <a:spLocks noGrp="1" noChangeArrowheads="1"/>
          </p:cNvSpPr>
          <p:nvPr>
            <p:ph type="body" idx="1"/>
          </p:nvPr>
        </p:nvSpPr>
        <p:spPr>
          <a:xfrm>
            <a:off x="304800" y="1257300"/>
            <a:ext cx="8229600" cy="5105400"/>
          </a:xfrm>
        </p:spPr>
        <p:txBody>
          <a:bodyPr/>
          <a:lstStyle/>
          <a:p>
            <a:r>
              <a:rPr lang="en-US" altLang="en-US" smtClean="0"/>
              <a:t>Learning Outcomes</a:t>
            </a:r>
          </a:p>
          <a:p>
            <a:pPr lvl="1"/>
            <a:r>
              <a:rPr lang="en-US" altLang="en-US" b="1" smtClean="0"/>
              <a:t>24-7</a:t>
            </a:r>
            <a:r>
              <a:rPr lang="en-US" altLang="en-US" smtClean="0"/>
              <a:t>  Describe the gross and histological structure of 	       the large intestine, including its regional  		       specializations and role in nutrient absorption.</a:t>
            </a:r>
          </a:p>
          <a:p>
            <a:pPr lvl="1"/>
            <a:r>
              <a:rPr lang="en-US" altLang="en-US" b="1" smtClean="0"/>
              <a:t>24-8</a:t>
            </a:r>
            <a:r>
              <a:rPr lang="en-US" altLang="en-US" smtClean="0"/>
              <a:t>  List the nutrients required by the body, describe 	       the chemical events responsible for the 		       digestion of organic nutrients, and describe the 	       mechanisms involved in the absorption of 		       organic and inorganic nutrients.</a:t>
            </a:r>
          </a:p>
        </p:txBody>
      </p:sp>
      <p:sp>
        <p:nvSpPr>
          <p:cNvPr id="6148"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103163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24-1 The Digestive Tract</a:t>
            </a:r>
          </a:p>
        </p:txBody>
      </p:sp>
      <p:sp>
        <p:nvSpPr>
          <p:cNvPr id="55299" name="Rectangle 3"/>
          <p:cNvSpPr>
            <a:spLocks noGrp="1" noChangeArrowheads="1"/>
          </p:cNvSpPr>
          <p:nvPr>
            <p:ph type="body" idx="1"/>
          </p:nvPr>
        </p:nvSpPr>
        <p:spPr>
          <a:xfrm>
            <a:off x="304800" y="1206500"/>
            <a:ext cx="8229600" cy="5459413"/>
          </a:xfrm>
        </p:spPr>
        <p:txBody>
          <a:bodyPr/>
          <a:lstStyle/>
          <a:p>
            <a:pPr>
              <a:lnSpc>
                <a:spcPct val="115000"/>
              </a:lnSpc>
            </a:pPr>
            <a:r>
              <a:rPr lang="en-US" altLang="en-US" smtClean="0">
                <a:solidFill>
                  <a:srgbClr val="000000"/>
                </a:solidFill>
              </a:rPr>
              <a:t>Control of Digestive Functions</a:t>
            </a:r>
          </a:p>
          <a:p>
            <a:pPr lvl="1">
              <a:lnSpc>
                <a:spcPct val="115000"/>
              </a:lnSpc>
            </a:pPr>
            <a:r>
              <a:rPr lang="en-US" altLang="en-US" smtClean="0">
                <a:solidFill>
                  <a:srgbClr val="000000"/>
                </a:solidFill>
              </a:rPr>
              <a:t>Neural Mechanisms</a:t>
            </a:r>
          </a:p>
          <a:p>
            <a:pPr lvl="2">
              <a:lnSpc>
                <a:spcPct val="115000"/>
              </a:lnSpc>
            </a:pPr>
            <a:r>
              <a:rPr lang="en-US" altLang="en-US" smtClean="0">
                <a:solidFill>
                  <a:srgbClr val="000000"/>
                </a:solidFill>
              </a:rPr>
              <a:t>Control</a:t>
            </a:r>
          </a:p>
          <a:p>
            <a:pPr lvl="3">
              <a:lnSpc>
                <a:spcPct val="115000"/>
              </a:lnSpc>
            </a:pPr>
            <a:r>
              <a:rPr lang="en-US" altLang="en-US" smtClean="0">
                <a:solidFill>
                  <a:srgbClr val="000000"/>
                </a:solidFill>
              </a:rPr>
              <a:t>Movement of materials along digestive tract</a:t>
            </a:r>
          </a:p>
          <a:p>
            <a:pPr lvl="3">
              <a:lnSpc>
                <a:spcPct val="115000"/>
              </a:lnSpc>
            </a:pPr>
            <a:r>
              <a:rPr lang="en-US" altLang="en-US" smtClean="0">
                <a:solidFill>
                  <a:srgbClr val="000000"/>
                </a:solidFill>
              </a:rPr>
              <a:t>Secretory functions</a:t>
            </a:r>
          </a:p>
          <a:p>
            <a:pPr lvl="2">
              <a:lnSpc>
                <a:spcPct val="115000"/>
              </a:lnSpc>
            </a:pPr>
            <a:r>
              <a:rPr lang="en-US" altLang="en-US" smtClean="0">
                <a:solidFill>
                  <a:srgbClr val="000000"/>
                </a:solidFill>
              </a:rPr>
              <a:t>Motor neurons</a:t>
            </a:r>
          </a:p>
          <a:p>
            <a:pPr lvl="3">
              <a:lnSpc>
                <a:spcPct val="115000"/>
              </a:lnSpc>
            </a:pPr>
            <a:r>
              <a:rPr lang="en-US" altLang="en-US" smtClean="0">
                <a:solidFill>
                  <a:srgbClr val="000000"/>
                </a:solidFill>
              </a:rPr>
              <a:t>Control smooth muscle contraction and glandular secretion</a:t>
            </a:r>
          </a:p>
          <a:p>
            <a:pPr lvl="3">
              <a:lnSpc>
                <a:spcPct val="115000"/>
              </a:lnSpc>
            </a:pPr>
            <a:r>
              <a:rPr lang="en-US" altLang="en-US" smtClean="0">
                <a:solidFill>
                  <a:srgbClr val="000000"/>
                </a:solidFill>
              </a:rPr>
              <a:t>Located in myenteric plexus</a:t>
            </a:r>
          </a:p>
        </p:txBody>
      </p:sp>
      <p:sp>
        <p:nvSpPr>
          <p:cNvPr id="4301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846968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additive="base">
                                        <p:cTn id="7"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 calcmode="lin" valueType="num">
                                      <p:cBhvr additive="base">
                                        <p:cTn id="17"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 calcmode="lin" valueType="num">
                                      <p:cBhvr additive="base">
                                        <p:cTn id="2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 calcmode="lin" valueType="num">
                                      <p:cBhvr additive="base">
                                        <p:cTn id="2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anim calcmode="lin" valueType="num">
                                      <p:cBhvr additive="base">
                                        <p:cTn id="31"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99">
                                            <p:txEl>
                                              <p:pRg st="7" end="7"/>
                                            </p:txEl>
                                          </p:spTgt>
                                        </p:tgtEl>
                                        <p:attrNameLst>
                                          <p:attrName>style.visibility</p:attrName>
                                        </p:attrNameLst>
                                      </p:cBhvr>
                                      <p:to>
                                        <p:strVal val="visible"/>
                                      </p:to>
                                    </p:set>
                                    <p:anim calcmode="lin" valueType="num">
                                      <p:cBhvr additive="base">
                                        <p:cTn id="35"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24-1 The Digestive Tract</a:t>
            </a:r>
          </a:p>
        </p:txBody>
      </p:sp>
      <p:sp>
        <p:nvSpPr>
          <p:cNvPr id="58371" name="Rectangle 3"/>
          <p:cNvSpPr>
            <a:spLocks noGrp="1" noChangeArrowheads="1"/>
          </p:cNvSpPr>
          <p:nvPr>
            <p:ph type="body" idx="1"/>
          </p:nvPr>
        </p:nvSpPr>
        <p:spPr>
          <a:xfrm>
            <a:off x="304800" y="1143000"/>
            <a:ext cx="8229600" cy="5370513"/>
          </a:xfrm>
        </p:spPr>
        <p:txBody>
          <a:bodyPr/>
          <a:lstStyle/>
          <a:p>
            <a:pPr>
              <a:lnSpc>
                <a:spcPct val="135000"/>
              </a:lnSpc>
            </a:pPr>
            <a:r>
              <a:rPr lang="en-US" altLang="en-US" smtClean="0">
                <a:solidFill>
                  <a:srgbClr val="000000"/>
                </a:solidFill>
              </a:rPr>
              <a:t>Hormonal Mechanisms</a:t>
            </a:r>
          </a:p>
          <a:p>
            <a:pPr lvl="1">
              <a:lnSpc>
                <a:spcPct val="135000"/>
              </a:lnSpc>
            </a:pPr>
            <a:r>
              <a:rPr lang="en-US" altLang="en-US" smtClean="0">
                <a:solidFill>
                  <a:srgbClr val="000000"/>
                </a:solidFill>
              </a:rPr>
              <a:t>At least 18 peptide hormones that affect:</a:t>
            </a:r>
          </a:p>
          <a:p>
            <a:pPr lvl="2">
              <a:lnSpc>
                <a:spcPct val="135000"/>
              </a:lnSpc>
            </a:pPr>
            <a:r>
              <a:rPr lang="en-US" altLang="en-US" smtClean="0">
                <a:solidFill>
                  <a:srgbClr val="000000"/>
                </a:solidFill>
              </a:rPr>
              <a:t>Most aspects of digestive function</a:t>
            </a:r>
          </a:p>
          <a:p>
            <a:pPr lvl="2">
              <a:lnSpc>
                <a:spcPct val="135000"/>
              </a:lnSpc>
            </a:pPr>
            <a:r>
              <a:rPr lang="en-US" altLang="en-US" smtClean="0">
                <a:solidFill>
                  <a:srgbClr val="000000"/>
                </a:solidFill>
              </a:rPr>
              <a:t>Activities of other systems</a:t>
            </a:r>
          </a:p>
          <a:p>
            <a:pPr lvl="1">
              <a:lnSpc>
                <a:spcPct val="135000"/>
              </a:lnSpc>
            </a:pPr>
            <a:r>
              <a:rPr lang="en-US" altLang="en-US" smtClean="0">
                <a:solidFill>
                  <a:srgbClr val="000000"/>
                </a:solidFill>
              </a:rPr>
              <a:t>Are produced by enteroendocrine cells in digestive tract</a:t>
            </a:r>
          </a:p>
          <a:p>
            <a:pPr lvl="1">
              <a:lnSpc>
                <a:spcPct val="135000"/>
              </a:lnSpc>
            </a:pPr>
            <a:r>
              <a:rPr lang="en-US" altLang="en-US" smtClean="0">
                <a:solidFill>
                  <a:srgbClr val="000000"/>
                </a:solidFill>
              </a:rPr>
              <a:t>Reach target organs after distribution in bloodstream</a:t>
            </a:r>
            <a:endParaRPr lang="en-US" altLang="en-US" sz="2000" smtClean="0">
              <a:solidFill>
                <a:srgbClr val="000000"/>
              </a:solidFill>
            </a:endParaRPr>
          </a:p>
        </p:txBody>
      </p:sp>
      <p:sp>
        <p:nvSpPr>
          <p:cNvPr id="4403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77170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anim calcmode="lin" valueType="num">
                                      <p:cBhvr additive="base">
                                        <p:cTn id="11"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3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 calcmode="lin" valueType="num">
                                      <p:cBhvr additive="base">
                                        <p:cTn id="15"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3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additive="base">
                                        <p:cTn id="19"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5" end="5"/>
                                            </p:txEl>
                                          </p:spTgt>
                                        </p:tgtEl>
                                        <p:attrNameLst>
                                          <p:attrName>style.visibility</p:attrName>
                                        </p:attrNameLst>
                                      </p:cBhvr>
                                      <p:to>
                                        <p:strVal val="visible"/>
                                      </p:to>
                                    </p:set>
                                    <p:anim calcmode="lin" valueType="num">
                                      <p:cBhvr additive="base">
                                        <p:cTn id="31"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gure_24_05_unlabeled"/>
          <p:cNvPicPr>
            <a:picLocks noChangeAspect="1" noChangeArrowheads="1"/>
          </p:cNvPicPr>
          <p:nvPr/>
        </p:nvPicPr>
        <p:blipFill>
          <a:blip r:embed="rId3">
            <a:extLst>
              <a:ext uri="{28A0092B-C50C-407E-A947-70E740481C1C}">
                <a14:useLocalDpi xmlns:a14="http://schemas.microsoft.com/office/drawing/2010/main" val="0"/>
              </a:ext>
            </a:extLst>
          </a:blip>
          <a:srcRect b="2748"/>
          <a:stretch>
            <a:fillRect/>
          </a:stretch>
        </p:blipFill>
        <p:spPr bwMode="auto">
          <a:xfrm>
            <a:off x="296863" y="212725"/>
            <a:ext cx="8548687"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lnSpc>
                <a:spcPct val="30000"/>
              </a:lnSpc>
            </a:pPr>
            <a:r>
              <a:rPr lang="en-US" altLang="en-US" sz="1200" b="1" smtClean="0">
                <a:solidFill>
                  <a:schemeClr val="tx1"/>
                </a:solidFill>
              </a:rPr>
              <a:t>Figure 24-5  The Regulation of Digestive Activities</a:t>
            </a:r>
            <a:endParaRPr lang="en-US" altLang="en-US" sz="1200" smtClean="0">
              <a:solidFill>
                <a:schemeClr val="tx1"/>
              </a:solidFill>
            </a:endParaRPr>
          </a:p>
        </p:txBody>
      </p:sp>
      <p:sp>
        <p:nvSpPr>
          <p:cNvPr id="45060" name="Text Box 4"/>
          <p:cNvSpPr txBox="1">
            <a:spLocks noChangeArrowheads="1"/>
          </p:cNvSpPr>
          <p:nvPr/>
        </p:nvSpPr>
        <p:spPr bwMode="auto">
          <a:xfrm>
            <a:off x="2838450" y="355600"/>
            <a:ext cx="22129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Neural Control Mechanisms</a:t>
            </a:r>
          </a:p>
        </p:txBody>
      </p:sp>
      <p:sp>
        <p:nvSpPr>
          <p:cNvPr id="45061" name="Text Box 5"/>
          <p:cNvSpPr txBox="1">
            <a:spLocks noChangeArrowheads="1"/>
          </p:cNvSpPr>
          <p:nvPr/>
        </p:nvSpPr>
        <p:spPr bwMode="auto">
          <a:xfrm>
            <a:off x="1670050" y="4394200"/>
            <a:ext cx="1112838"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Local Factors</a:t>
            </a:r>
          </a:p>
        </p:txBody>
      </p:sp>
      <p:sp>
        <p:nvSpPr>
          <p:cNvPr id="45062" name="Text Box 6"/>
          <p:cNvSpPr txBox="1">
            <a:spLocks noChangeArrowheads="1"/>
          </p:cNvSpPr>
          <p:nvPr/>
        </p:nvSpPr>
        <p:spPr bwMode="auto">
          <a:xfrm>
            <a:off x="6292850" y="3878263"/>
            <a:ext cx="248285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Hormonal Control Mechanisms</a:t>
            </a:r>
          </a:p>
        </p:txBody>
      </p:sp>
      <p:sp>
        <p:nvSpPr>
          <p:cNvPr id="45063" name="Text Box 7"/>
          <p:cNvSpPr txBox="1">
            <a:spLocks noChangeArrowheads="1"/>
          </p:cNvSpPr>
          <p:nvPr/>
        </p:nvSpPr>
        <p:spPr bwMode="auto">
          <a:xfrm>
            <a:off x="2940050" y="1090613"/>
            <a:ext cx="4000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100" b="1">
                <a:solidFill>
                  <a:srgbClr val="000000"/>
                </a:solidFill>
              </a:rPr>
              <a:t>Long</a:t>
            </a:r>
            <a:br>
              <a:rPr lang="en-US" altLang="en-US" sz="1100" b="1">
                <a:solidFill>
                  <a:srgbClr val="000000"/>
                </a:solidFill>
              </a:rPr>
            </a:br>
            <a:r>
              <a:rPr lang="en-US" altLang="en-US" sz="1100" b="1">
                <a:solidFill>
                  <a:srgbClr val="000000"/>
                </a:solidFill>
              </a:rPr>
              <a:t>reflex</a:t>
            </a:r>
          </a:p>
        </p:txBody>
      </p:sp>
      <p:sp>
        <p:nvSpPr>
          <p:cNvPr id="45064" name="Text Box 8"/>
          <p:cNvSpPr txBox="1">
            <a:spLocks noChangeArrowheads="1"/>
          </p:cNvSpPr>
          <p:nvPr/>
        </p:nvSpPr>
        <p:spPr bwMode="auto">
          <a:xfrm>
            <a:off x="3668713" y="1935163"/>
            <a:ext cx="4000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100" b="1">
                <a:solidFill>
                  <a:srgbClr val="000000"/>
                </a:solidFill>
              </a:rPr>
              <a:t>Short</a:t>
            </a:r>
            <a:br>
              <a:rPr lang="en-US" altLang="en-US" sz="1100" b="1">
                <a:solidFill>
                  <a:srgbClr val="000000"/>
                </a:solidFill>
              </a:rPr>
            </a:br>
            <a:r>
              <a:rPr lang="en-US" altLang="en-US" sz="1100" b="1">
                <a:solidFill>
                  <a:srgbClr val="000000"/>
                </a:solidFill>
              </a:rPr>
              <a:t>reflex</a:t>
            </a:r>
          </a:p>
        </p:txBody>
      </p:sp>
      <p:sp>
        <p:nvSpPr>
          <p:cNvPr id="45065" name="Text Box 9"/>
          <p:cNvSpPr txBox="1">
            <a:spLocks noChangeArrowheads="1"/>
          </p:cNvSpPr>
          <p:nvPr/>
        </p:nvSpPr>
        <p:spPr bwMode="auto">
          <a:xfrm>
            <a:off x="3006725" y="2309813"/>
            <a:ext cx="1060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Stretch receptors,</a:t>
            </a:r>
            <a:br>
              <a:rPr lang="en-US" altLang="en-US" sz="1000" b="1">
                <a:solidFill>
                  <a:srgbClr val="000000"/>
                </a:solidFill>
              </a:rPr>
            </a:br>
            <a:r>
              <a:rPr lang="en-US" altLang="en-US" sz="1000" b="1">
                <a:solidFill>
                  <a:srgbClr val="000000"/>
                </a:solidFill>
              </a:rPr>
              <a:t>chemoreceptors</a:t>
            </a:r>
          </a:p>
        </p:txBody>
      </p:sp>
      <p:sp>
        <p:nvSpPr>
          <p:cNvPr id="45066" name="Text Box 10"/>
          <p:cNvSpPr txBox="1">
            <a:spLocks noChangeArrowheads="1"/>
          </p:cNvSpPr>
          <p:nvPr/>
        </p:nvSpPr>
        <p:spPr bwMode="auto">
          <a:xfrm>
            <a:off x="3413125" y="922338"/>
            <a:ext cx="288925"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000" b="1">
                <a:solidFill>
                  <a:srgbClr val="000000"/>
                </a:solidFill>
              </a:rPr>
              <a:t>CNS</a:t>
            </a:r>
          </a:p>
        </p:txBody>
      </p:sp>
      <p:sp>
        <p:nvSpPr>
          <p:cNvPr id="45067" name="Text Box 11"/>
          <p:cNvSpPr txBox="1">
            <a:spLocks noChangeArrowheads="1"/>
          </p:cNvSpPr>
          <p:nvPr/>
        </p:nvSpPr>
        <p:spPr bwMode="auto">
          <a:xfrm>
            <a:off x="3225800" y="1587500"/>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Myenteric</a:t>
            </a:r>
            <a:br>
              <a:rPr lang="en-US" altLang="en-US" sz="1000" b="1">
                <a:solidFill>
                  <a:srgbClr val="000000"/>
                </a:solidFill>
              </a:rPr>
            </a:br>
            <a:r>
              <a:rPr lang="en-US" altLang="en-US" sz="1000" b="1">
                <a:solidFill>
                  <a:srgbClr val="000000"/>
                </a:solidFill>
              </a:rPr>
              <a:t>plexus</a:t>
            </a:r>
          </a:p>
        </p:txBody>
      </p:sp>
      <p:sp>
        <p:nvSpPr>
          <p:cNvPr id="45068" name="Text Box 12"/>
          <p:cNvSpPr txBox="1">
            <a:spLocks noChangeArrowheads="1"/>
          </p:cNvSpPr>
          <p:nvPr/>
        </p:nvSpPr>
        <p:spPr bwMode="auto">
          <a:xfrm>
            <a:off x="4360863" y="3676650"/>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Secretory</a:t>
            </a:r>
            <a:br>
              <a:rPr lang="en-US" altLang="en-US" sz="1000" b="1">
                <a:solidFill>
                  <a:srgbClr val="000000"/>
                </a:solidFill>
              </a:rPr>
            </a:br>
            <a:r>
              <a:rPr lang="en-US" altLang="en-US" sz="1000" b="1">
                <a:solidFill>
                  <a:srgbClr val="000000"/>
                </a:solidFill>
              </a:rPr>
              <a:t>cells</a:t>
            </a:r>
          </a:p>
        </p:txBody>
      </p:sp>
      <p:sp>
        <p:nvSpPr>
          <p:cNvPr id="45069" name="Text Box 13"/>
          <p:cNvSpPr txBox="1">
            <a:spLocks noChangeArrowheads="1"/>
          </p:cNvSpPr>
          <p:nvPr/>
        </p:nvSpPr>
        <p:spPr bwMode="auto">
          <a:xfrm>
            <a:off x="4376738" y="5057775"/>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Enteroendocrine</a:t>
            </a:r>
            <a:br>
              <a:rPr lang="en-US" altLang="en-US" sz="1000" b="1">
                <a:solidFill>
                  <a:srgbClr val="000000"/>
                </a:solidFill>
              </a:rPr>
            </a:br>
            <a:r>
              <a:rPr lang="en-US" altLang="en-US" sz="1000" b="1">
                <a:solidFill>
                  <a:srgbClr val="000000"/>
                </a:solidFill>
              </a:rPr>
              <a:t>cells</a:t>
            </a:r>
          </a:p>
        </p:txBody>
      </p:sp>
      <p:sp>
        <p:nvSpPr>
          <p:cNvPr id="45070" name="Text Box 14"/>
          <p:cNvSpPr txBox="1">
            <a:spLocks noChangeArrowheads="1"/>
          </p:cNvSpPr>
          <p:nvPr/>
        </p:nvSpPr>
        <p:spPr bwMode="auto">
          <a:xfrm>
            <a:off x="5189538" y="5664200"/>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Hormones</a:t>
            </a:r>
            <a:br>
              <a:rPr lang="en-US" altLang="en-US" sz="1000" b="1">
                <a:solidFill>
                  <a:srgbClr val="000000"/>
                </a:solidFill>
              </a:rPr>
            </a:br>
            <a:r>
              <a:rPr lang="en-US" altLang="en-US" sz="1000" b="1">
                <a:solidFill>
                  <a:srgbClr val="000000"/>
                </a:solidFill>
              </a:rPr>
              <a:t>released</a:t>
            </a:r>
          </a:p>
        </p:txBody>
      </p:sp>
      <p:sp>
        <p:nvSpPr>
          <p:cNvPr id="45071" name="Text Box 15"/>
          <p:cNvSpPr txBox="1">
            <a:spLocks noChangeArrowheads="1"/>
          </p:cNvSpPr>
          <p:nvPr/>
        </p:nvSpPr>
        <p:spPr bwMode="auto">
          <a:xfrm>
            <a:off x="5970588" y="4946650"/>
            <a:ext cx="738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000" b="1">
                <a:solidFill>
                  <a:srgbClr val="000000"/>
                </a:solidFill>
              </a:rPr>
              <a:t>Via the</a:t>
            </a:r>
            <a:br>
              <a:rPr lang="en-US" altLang="en-US" sz="1000" b="1">
                <a:solidFill>
                  <a:srgbClr val="000000"/>
                </a:solidFill>
              </a:rPr>
            </a:br>
            <a:r>
              <a:rPr lang="en-US" altLang="en-US" sz="1000" b="1">
                <a:solidFill>
                  <a:srgbClr val="000000"/>
                </a:solidFill>
              </a:rPr>
              <a:t>bloodstream</a:t>
            </a:r>
          </a:p>
        </p:txBody>
      </p:sp>
      <p:sp>
        <p:nvSpPr>
          <p:cNvPr id="45072" name="Text Box 16"/>
          <p:cNvSpPr txBox="1">
            <a:spLocks noChangeArrowheads="1"/>
          </p:cNvSpPr>
          <p:nvPr/>
        </p:nvSpPr>
        <p:spPr bwMode="auto">
          <a:xfrm>
            <a:off x="5073650" y="2109788"/>
            <a:ext cx="10350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ctr" eaLnBrk="0" fontAlgn="base" hangingPunct="0">
              <a:lnSpc>
                <a:spcPct val="90000"/>
              </a:lnSpc>
              <a:spcBef>
                <a:spcPct val="0"/>
              </a:spcBef>
              <a:spcAft>
                <a:spcPct val="0"/>
              </a:spcAft>
              <a:buClrTx/>
              <a:buFontTx/>
              <a:buNone/>
            </a:pPr>
            <a:r>
              <a:rPr lang="en-US" altLang="en-US" sz="1200" b="1">
                <a:solidFill>
                  <a:srgbClr val="000000"/>
                </a:solidFill>
              </a:rPr>
              <a:t>Peristalsis and</a:t>
            </a:r>
            <a:br>
              <a:rPr lang="en-US" altLang="en-US" sz="1200" b="1">
                <a:solidFill>
                  <a:srgbClr val="000000"/>
                </a:solidFill>
              </a:rPr>
            </a:br>
            <a:r>
              <a:rPr lang="en-US" altLang="en-US" sz="1200" b="1">
                <a:solidFill>
                  <a:srgbClr val="000000"/>
                </a:solidFill>
              </a:rPr>
              <a:t>segmentation</a:t>
            </a:r>
            <a:br>
              <a:rPr lang="en-US" altLang="en-US" sz="1200" b="1">
                <a:solidFill>
                  <a:srgbClr val="000000"/>
                </a:solidFill>
              </a:rPr>
            </a:br>
            <a:r>
              <a:rPr lang="en-US" altLang="en-US" sz="1200" b="1">
                <a:solidFill>
                  <a:srgbClr val="000000"/>
                </a:solidFill>
              </a:rPr>
              <a:t>movements</a:t>
            </a:r>
          </a:p>
        </p:txBody>
      </p:sp>
      <p:sp>
        <p:nvSpPr>
          <p:cNvPr id="45073" name="Text Box 17"/>
          <p:cNvSpPr txBox="1">
            <a:spLocks noChangeArrowheads="1"/>
          </p:cNvSpPr>
          <p:nvPr/>
        </p:nvSpPr>
        <p:spPr bwMode="auto">
          <a:xfrm>
            <a:off x="2584450" y="3676650"/>
            <a:ext cx="1331913"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algn="r" eaLnBrk="0" fontAlgn="base" hangingPunct="0">
              <a:lnSpc>
                <a:spcPct val="90000"/>
              </a:lnSpc>
              <a:spcBef>
                <a:spcPct val="0"/>
              </a:spcBef>
              <a:spcAft>
                <a:spcPct val="0"/>
              </a:spcAft>
              <a:buClrTx/>
              <a:buFontTx/>
              <a:buNone/>
            </a:pPr>
            <a:r>
              <a:rPr lang="en-US" altLang="en-US" sz="1200" b="1">
                <a:solidFill>
                  <a:srgbClr val="000000"/>
                </a:solidFill>
              </a:rPr>
              <a:t>Buffers, acids,</a:t>
            </a:r>
            <a:br>
              <a:rPr lang="en-US" altLang="en-US" sz="1200" b="1">
                <a:solidFill>
                  <a:srgbClr val="000000"/>
                </a:solidFill>
              </a:rPr>
            </a:br>
            <a:r>
              <a:rPr lang="en-US" altLang="en-US" sz="1200" b="1">
                <a:solidFill>
                  <a:srgbClr val="000000"/>
                </a:solidFill>
              </a:rPr>
              <a:t>enzymes released</a:t>
            </a:r>
          </a:p>
        </p:txBody>
      </p:sp>
    </p:spTree>
    <p:extLst>
      <p:ext uri="{BB962C8B-B14F-4D97-AF65-F5344CB8AC3E}">
        <p14:creationId xmlns:p14="http://schemas.microsoft.com/office/powerpoint/2010/main" val="10359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An Introduction to the Digestive System</a:t>
            </a:r>
            <a:endParaRPr lang="en-US" altLang="en-US" b="1" smtClean="0"/>
          </a:p>
        </p:txBody>
      </p:sp>
      <p:sp>
        <p:nvSpPr>
          <p:cNvPr id="7171" name="Rectangle 3"/>
          <p:cNvSpPr>
            <a:spLocks noGrp="1" noChangeArrowheads="1"/>
          </p:cNvSpPr>
          <p:nvPr>
            <p:ph type="body" idx="1"/>
          </p:nvPr>
        </p:nvSpPr>
        <p:spPr>
          <a:xfrm>
            <a:off x="304800" y="1257300"/>
            <a:ext cx="8229600" cy="5105400"/>
          </a:xfrm>
        </p:spPr>
        <p:txBody>
          <a:bodyPr/>
          <a:lstStyle/>
          <a:p>
            <a:r>
              <a:rPr lang="en-US" altLang="en-US" smtClean="0"/>
              <a:t>Learning Outcomes</a:t>
            </a:r>
          </a:p>
          <a:p>
            <a:pPr lvl="1"/>
            <a:r>
              <a:rPr lang="en-US" altLang="en-US" b="1" smtClean="0"/>
              <a:t>24-9</a:t>
            </a:r>
            <a:r>
              <a:rPr lang="en-US" altLang="en-US" smtClean="0"/>
              <a:t>  Summarize the effects of aging on the digestive 	       system.</a:t>
            </a:r>
          </a:p>
          <a:p>
            <a:pPr lvl="1"/>
            <a:r>
              <a:rPr lang="en-US" altLang="en-US" b="1" smtClean="0"/>
              <a:t>24-10</a:t>
            </a:r>
            <a:r>
              <a:rPr lang="en-US" altLang="en-US" smtClean="0"/>
              <a:t>  Give examples of interactions between the 	         digestive system and other organ systems 	         studied so far.</a:t>
            </a:r>
            <a:endParaRPr lang="en-US" altLang="en-US" smtClean="0">
              <a:solidFill>
                <a:srgbClr val="000000"/>
              </a:solidFill>
            </a:endParaRPr>
          </a:p>
        </p:txBody>
      </p:sp>
      <p:sp>
        <p:nvSpPr>
          <p:cNvPr id="7172"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2532774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An Introduction to the Digestive System</a:t>
            </a:r>
            <a:endParaRPr lang="en-US" altLang="en-US" b="1" smtClean="0"/>
          </a:p>
        </p:txBody>
      </p:sp>
      <p:sp>
        <p:nvSpPr>
          <p:cNvPr id="8195" name="Rectangle 3"/>
          <p:cNvSpPr>
            <a:spLocks noGrp="1" noChangeArrowheads="1"/>
          </p:cNvSpPr>
          <p:nvPr>
            <p:ph type="body" idx="1"/>
          </p:nvPr>
        </p:nvSpPr>
        <p:spPr>
          <a:xfrm>
            <a:off x="304800" y="1168400"/>
            <a:ext cx="8229600" cy="5497513"/>
          </a:xfrm>
        </p:spPr>
        <p:txBody>
          <a:bodyPr/>
          <a:lstStyle/>
          <a:p>
            <a:pPr>
              <a:lnSpc>
                <a:spcPct val="125000"/>
              </a:lnSpc>
            </a:pPr>
            <a:r>
              <a:rPr lang="en-US" altLang="en-US" smtClean="0">
                <a:solidFill>
                  <a:srgbClr val="000000"/>
                </a:solidFill>
              </a:rPr>
              <a:t>The Digestive System</a:t>
            </a:r>
          </a:p>
          <a:p>
            <a:pPr lvl="1">
              <a:lnSpc>
                <a:spcPct val="125000"/>
              </a:lnSpc>
            </a:pPr>
            <a:r>
              <a:rPr lang="en-US" altLang="en-US" smtClean="0">
                <a:solidFill>
                  <a:srgbClr val="000000"/>
                </a:solidFill>
              </a:rPr>
              <a:t>Acquires nutrients from environment</a:t>
            </a:r>
          </a:p>
          <a:p>
            <a:pPr lvl="1">
              <a:lnSpc>
                <a:spcPct val="125000"/>
              </a:lnSpc>
            </a:pPr>
            <a:r>
              <a:rPr lang="en-US" altLang="en-US" smtClean="0">
                <a:solidFill>
                  <a:srgbClr val="000000"/>
                </a:solidFill>
              </a:rPr>
              <a:t>Anabolism</a:t>
            </a:r>
          </a:p>
          <a:p>
            <a:pPr lvl="2">
              <a:lnSpc>
                <a:spcPct val="125000"/>
              </a:lnSpc>
            </a:pPr>
            <a:r>
              <a:rPr lang="en-US" altLang="en-US" smtClean="0">
                <a:solidFill>
                  <a:srgbClr val="000000"/>
                </a:solidFill>
              </a:rPr>
              <a:t>Uses raw materials to synthesize essential compounds</a:t>
            </a:r>
          </a:p>
          <a:p>
            <a:pPr lvl="1">
              <a:lnSpc>
                <a:spcPct val="125000"/>
              </a:lnSpc>
            </a:pPr>
            <a:r>
              <a:rPr lang="en-US" altLang="en-US" smtClean="0">
                <a:solidFill>
                  <a:srgbClr val="000000"/>
                </a:solidFill>
              </a:rPr>
              <a:t>Catabolism</a:t>
            </a:r>
          </a:p>
          <a:p>
            <a:pPr lvl="2">
              <a:lnSpc>
                <a:spcPct val="125000"/>
              </a:lnSpc>
            </a:pPr>
            <a:r>
              <a:rPr lang="en-US" altLang="en-US" smtClean="0">
                <a:solidFill>
                  <a:srgbClr val="000000"/>
                </a:solidFill>
              </a:rPr>
              <a:t>Decomposes substances to provide energy cells need to function</a:t>
            </a:r>
          </a:p>
          <a:p>
            <a:pPr lvl="1">
              <a:lnSpc>
                <a:spcPct val="125000"/>
              </a:lnSpc>
            </a:pPr>
            <a:endParaRPr lang="en-US" altLang="en-US" smtClean="0">
              <a:solidFill>
                <a:srgbClr val="000000"/>
              </a:solidFill>
            </a:endParaRPr>
          </a:p>
        </p:txBody>
      </p:sp>
      <p:sp>
        <p:nvSpPr>
          <p:cNvPr id="8196"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821105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An Introduction to the Digestive System</a:t>
            </a:r>
          </a:p>
        </p:txBody>
      </p:sp>
      <p:sp>
        <p:nvSpPr>
          <p:cNvPr id="9219" name="Rectangle 3"/>
          <p:cNvSpPr>
            <a:spLocks noGrp="1" noChangeArrowheads="1"/>
          </p:cNvSpPr>
          <p:nvPr>
            <p:ph type="body" idx="1"/>
          </p:nvPr>
        </p:nvSpPr>
        <p:spPr>
          <a:xfrm>
            <a:off x="304800" y="1168400"/>
            <a:ext cx="7772400" cy="4114800"/>
          </a:xfrm>
        </p:spPr>
        <p:txBody>
          <a:bodyPr/>
          <a:lstStyle/>
          <a:p>
            <a:pPr marL="330200" indent="-330200">
              <a:lnSpc>
                <a:spcPct val="125000"/>
              </a:lnSpc>
            </a:pPr>
            <a:r>
              <a:rPr lang="en-US" altLang="en-US" smtClean="0">
                <a:solidFill>
                  <a:srgbClr val="000000"/>
                </a:solidFill>
              </a:rPr>
              <a:t>Catabolic Reactions</a:t>
            </a:r>
          </a:p>
          <a:p>
            <a:pPr marL="749300" lvl="1" indent="-239713">
              <a:lnSpc>
                <a:spcPct val="125000"/>
              </a:lnSpc>
            </a:pPr>
            <a:r>
              <a:rPr lang="en-US" altLang="en-US" smtClean="0">
                <a:solidFill>
                  <a:srgbClr val="000000"/>
                </a:solidFill>
              </a:rPr>
              <a:t>Require two essential ingredients</a:t>
            </a:r>
          </a:p>
          <a:p>
            <a:pPr marL="1295400" lvl="2" indent="-381000">
              <a:lnSpc>
                <a:spcPct val="125000"/>
              </a:lnSpc>
              <a:buFont typeface="Times" pitchFamily="84" charset="0"/>
              <a:buAutoNum type="arabicPeriod"/>
            </a:pPr>
            <a:r>
              <a:rPr lang="en-US" altLang="en-US" smtClean="0">
                <a:solidFill>
                  <a:srgbClr val="000000"/>
                </a:solidFill>
              </a:rPr>
              <a:t>Oxygen</a:t>
            </a:r>
          </a:p>
          <a:p>
            <a:pPr marL="1295400" lvl="2" indent="-381000">
              <a:lnSpc>
                <a:spcPct val="125000"/>
              </a:lnSpc>
              <a:buFont typeface="Times" pitchFamily="84" charset="0"/>
              <a:buAutoNum type="arabicPeriod"/>
            </a:pPr>
            <a:r>
              <a:rPr lang="en-US" altLang="en-US" smtClean="0">
                <a:solidFill>
                  <a:srgbClr val="000000"/>
                </a:solidFill>
              </a:rPr>
              <a:t>Organic molecules broken down by intracellular enzymes</a:t>
            </a:r>
          </a:p>
          <a:p>
            <a:pPr marL="1892300" lvl="3" indent="-419100">
              <a:lnSpc>
                <a:spcPct val="125000"/>
              </a:lnSpc>
            </a:pPr>
            <a:r>
              <a:rPr lang="en-US" altLang="en-US" smtClean="0">
                <a:solidFill>
                  <a:srgbClr val="000000"/>
                </a:solidFill>
              </a:rPr>
              <a:t>For example, carbohydrates, fats, and proteins </a:t>
            </a:r>
          </a:p>
        </p:txBody>
      </p:sp>
      <p:sp>
        <p:nvSpPr>
          <p:cNvPr id="9220"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3778192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24-1 The Digestive Tract</a:t>
            </a:r>
          </a:p>
        </p:txBody>
      </p:sp>
      <p:sp>
        <p:nvSpPr>
          <p:cNvPr id="10243" name="Rectangle 3"/>
          <p:cNvSpPr>
            <a:spLocks noGrp="1" noChangeArrowheads="1"/>
          </p:cNvSpPr>
          <p:nvPr>
            <p:ph type="body" idx="1"/>
          </p:nvPr>
        </p:nvSpPr>
        <p:spPr>
          <a:xfrm>
            <a:off x="304800" y="1168400"/>
            <a:ext cx="8229600" cy="5497513"/>
          </a:xfrm>
        </p:spPr>
        <p:txBody>
          <a:bodyPr/>
          <a:lstStyle/>
          <a:p>
            <a:pPr>
              <a:lnSpc>
                <a:spcPct val="125000"/>
              </a:lnSpc>
            </a:pPr>
            <a:r>
              <a:rPr lang="en-US" altLang="en-US" smtClean="0">
                <a:solidFill>
                  <a:srgbClr val="000000"/>
                </a:solidFill>
              </a:rPr>
              <a:t>The</a:t>
            </a:r>
            <a:r>
              <a:rPr lang="en-US" altLang="en-US" b="1" smtClean="0">
                <a:solidFill>
                  <a:srgbClr val="000000"/>
                </a:solidFill>
              </a:rPr>
              <a:t> Digestive Tract</a:t>
            </a:r>
            <a:r>
              <a:rPr lang="en-US" altLang="en-US" smtClean="0">
                <a:solidFill>
                  <a:srgbClr val="000000"/>
                </a:solidFill>
              </a:rPr>
              <a:t> </a:t>
            </a:r>
          </a:p>
          <a:p>
            <a:pPr lvl="1">
              <a:lnSpc>
                <a:spcPct val="125000"/>
              </a:lnSpc>
            </a:pPr>
            <a:r>
              <a:rPr lang="en-US" altLang="en-US" smtClean="0">
                <a:solidFill>
                  <a:srgbClr val="000000"/>
                </a:solidFill>
              </a:rPr>
              <a:t>Also called </a:t>
            </a:r>
            <a:r>
              <a:rPr lang="en-US" altLang="en-US" i="1" smtClean="0">
                <a:solidFill>
                  <a:srgbClr val="000000"/>
                </a:solidFill>
              </a:rPr>
              <a:t>gastrointestinal (GI) tract</a:t>
            </a:r>
            <a:r>
              <a:rPr lang="en-US" altLang="en-US" smtClean="0">
                <a:solidFill>
                  <a:srgbClr val="000000"/>
                </a:solidFill>
              </a:rPr>
              <a:t> or </a:t>
            </a:r>
            <a:r>
              <a:rPr lang="en-US" altLang="en-US" i="1" smtClean="0">
                <a:solidFill>
                  <a:srgbClr val="000000"/>
                </a:solidFill>
              </a:rPr>
              <a:t>alimentary canal</a:t>
            </a:r>
          </a:p>
          <a:p>
            <a:pPr lvl="1">
              <a:lnSpc>
                <a:spcPct val="125000"/>
              </a:lnSpc>
            </a:pPr>
            <a:r>
              <a:rPr lang="en-US" altLang="en-US" smtClean="0">
                <a:solidFill>
                  <a:srgbClr val="000000"/>
                </a:solidFill>
              </a:rPr>
              <a:t>Is a muscular tube</a:t>
            </a:r>
          </a:p>
          <a:p>
            <a:pPr lvl="1">
              <a:lnSpc>
                <a:spcPct val="125000"/>
              </a:lnSpc>
            </a:pPr>
            <a:r>
              <a:rPr lang="en-US" altLang="en-US" smtClean="0">
                <a:solidFill>
                  <a:srgbClr val="000000"/>
                </a:solidFill>
              </a:rPr>
              <a:t>Extends from oral cavity to anus </a:t>
            </a:r>
          </a:p>
          <a:p>
            <a:pPr lvl="2">
              <a:lnSpc>
                <a:spcPct val="125000"/>
              </a:lnSpc>
            </a:pPr>
            <a:r>
              <a:rPr lang="en-US" altLang="en-US" smtClean="0">
                <a:solidFill>
                  <a:srgbClr val="000000"/>
                </a:solidFill>
              </a:rPr>
              <a:t>Passes through </a:t>
            </a:r>
            <a:r>
              <a:rPr lang="en-US" altLang="en-US" i="1" smtClean="0">
                <a:solidFill>
                  <a:srgbClr val="000000"/>
                </a:solidFill>
              </a:rPr>
              <a:t>pharynx, esophagus, stomach</a:t>
            </a:r>
            <a:r>
              <a:rPr lang="en-US" altLang="en-US" smtClean="0">
                <a:solidFill>
                  <a:srgbClr val="000000"/>
                </a:solidFill>
              </a:rPr>
              <a:t>, and </a:t>
            </a:r>
            <a:r>
              <a:rPr lang="en-US" altLang="en-US" i="1" smtClean="0">
                <a:solidFill>
                  <a:srgbClr val="000000"/>
                </a:solidFill>
              </a:rPr>
              <a:t>small</a:t>
            </a:r>
            <a:r>
              <a:rPr lang="en-US" altLang="en-US" smtClean="0">
                <a:solidFill>
                  <a:srgbClr val="000000"/>
                </a:solidFill>
              </a:rPr>
              <a:t> and </a:t>
            </a:r>
            <a:r>
              <a:rPr lang="en-US" altLang="en-US" i="1" smtClean="0">
                <a:solidFill>
                  <a:srgbClr val="000000"/>
                </a:solidFill>
              </a:rPr>
              <a:t>large intestines</a:t>
            </a:r>
          </a:p>
        </p:txBody>
      </p:sp>
      <p:sp>
        <p:nvSpPr>
          <p:cNvPr id="10244" name="Rectangle 2"/>
          <p:cNvSpPr>
            <a:spLocks/>
          </p:cNvSpPr>
          <p:nvPr/>
        </p:nvSpPr>
        <p:spPr bwMode="auto">
          <a:xfrm>
            <a:off x="0" y="0"/>
            <a:ext cx="9144000" cy="1524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fontAlgn="base">
              <a:spcBef>
                <a:spcPct val="0"/>
              </a:spcBef>
              <a:spcAft>
                <a:spcPct val="0"/>
              </a:spcAft>
              <a:buClrTx/>
              <a:buFontTx/>
              <a:buNone/>
            </a:pPr>
            <a:endParaRPr lang="en-US" altLang="en-US" sz="3200">
              <a:solidFill>
                <a:srgbClr val="000000"/>
              </a:solidFill>
            </a:endParaRPr>
          </a:p>
        </p:txBody>
      </p:sp>
    </p:spTree>
    <p:extLst>
      <p:ext uri="{BB962C8B-B14F-4D97-AF65-F5344CB8AC3E}">
        <p14:creationId xmlns:p14="http://schemas.microsoft.com/office/powerpoint/2010/main" val="901862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500"/>
                                        <p:tgtEl>
                                          <p:spTgt spid="1024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fade">
                                      <p:cBhvr>
                                        <p:cTn id="20" dur="500"/>
                                        <p:tgtEl>
                                          <p:spTgt spid="1024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fade">
                                      <p:cBhvr>
                                        <p:cTn id="23"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_24_01_1_unlabeled"/>
          <p:cNvPicPr>
            <a:picLocks noChangeAspect="1" noChangeArrowheads="1"/>
          </p:cNvPicPr>
          <p:nvPr/>
        </p:nvPicPr>
        <p:blipFill>
          <a:blip r:embed="rId3">
            <a:extLst>
              <a:ext uri="{28A0092B-C50C-407E-A947-70E740481C1C}">
                <a14:useLocalDpi xmlns:a14="http://schemas.microsoft.com/office/drawing/2010/main" val="0"/>
              </a:ext>
            </a:extLst>
          </a:blip>
          <a:srcRect b="3038"/>
          <a:stretch>
            <a:fillRect/>
          </a:stretch>
        </p:blipFill>
        <p:spPr bwMode="auto">
          <a:xfrm>
            <a:off x="1160463" y="161925"/>
            <a:ext cx="6823075"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ph type="ctrTitle" idx="4294967295"/>
          </p:nvPr>
        </p:nvSpPr>
        <p:spPr>
          <a:xfrm>
            <a:off x="152400" y="25400"/>
            <a:ext cx="8991600" cy="304800"/>
          </a:xfrm>
          <a:extLst>
            <a:ext uri="{91240B29-F687-4F45-9708-019B960494DF}">
              <a14:hiddenLine xmlns:a14="http://schemas.microsoft.com/office/drawing/2010/main" w="3175">
                <a:solidFill>
                  <a:srgbClr val="000000"/>
                </a:solidFill>
                <a:miter lim="800000"/>
                <a:headEnd/>
                <a:tailEnd/>
              </a14:hiddenLine>
            </a:ext>
          </a:extLst>
        </p:spPr>
        <p:txBody>
          <a:bodyPr/>
          <a:lstStyle/>
          <a:p>
            <a:pPr eaLnBrk="1" hangingPunct="1"/>
            <a:r>
              <a:rPr lang="en-US" altLang="en-US" sz="1200" b="1" smtClean="0">
                <a:solidFill>
                  <a:schemeClr val="tx1"/>
                </a:solidFill>
              </a:rPr>
              <a:t>Figure 24-1  The Components of the Digestive System</a:t>
            </a:r>
            <a:endParaRPr lang="en-US" altLang="en-US" sz="1200" smtClean="0">
              <a:solidFill>
                <a:schemeClr val="tx1"/>
              </a:solidFill>
            </a:endParaRPr>
          </a:p>
        </p:txBody>
      </p:sp>
      <p:sp>
        <p:nvSpPr>
          <p:cNvPr id="11268" name="Text Box 4"/>
          <p:cNvSpPr txBox="1">
            <a:spLocks noChangeArrowheads="1"/>
          </p:cNvSpPr>
          <p:nvPr/>
        </p:nvSpPr>
        <p:spPr bwMode="auto">
          <a:xfrm>
            <a:off x="4232275" y="1084263"/>
            <a:ext cx="441325"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Mouth</a:t>
            </a:r>
          </a:p>
        </p:txBody>
      </p:sp>
      <p:sp>
        <p:nvSpPr>
          <p:cNvPr id="11269" name="Text Box 5"/>
          <p:cNvSpPr txBox="1">
            <a:spLocks noChangeArrowheads="1"/>
          </p:cNvSpPr>
          <p:nvPr/>
        </p:nvSpPr>
        <p:spPr bwMode="auto">
          <a:xfrm>
            <a:off x="4297363" y="6078538"/>
            <a:ext cx="365125"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100" b="1">
                <a:solidFill>
                  <a:srgbClr val="000000"/>
                </a:solidFill>
              </a:rPr>
              <a:t>Anus</a:t>
            </a:r>
          </a:p>
        </p:txBody>
      </p:sp>
      <p:sp>
        <p:nvSpPr>
          <p:cNvPr id="11270" name="Text Box 6"/>
          <p:cNvSpPr txBox="1">
            <a:spLocks noChangeArrowheads="1"/>
          </p:cNvSpPr>
          <p:nvPr/>
        </p:nvSpPr>
        <p:spPr bwMode="auto">
          <a:xfrm>
            <a:off x="1389063" y="942975"/>
            <a:ext cx="19780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400" b="1">
                <a:solidFill>
                  <a:srgbClr val="000000"/>
                </a:solidFill>
              </a:rPr>
              <a:t>Major Subdivisions of</a:t>
            </a:r>
            <a:br>
              <a:rPr lang="en-US" altLang="en-US" sz="1400" b="1">
                <a:solidFill>
                  <a:srgbClr val="000000"/>
                </a:solidFill>
              </a:rPr>
            </a:br>
            <a:r>
              <a:rPr lang="en-US" altLang="en-US" sz="1400" b="1">
                <a:solidFill>
                  <a:srgbClr val="000000"/>
                </a:solidFill>
              </a:rPr>
              <a:t>the Digestive Tract</a:t>
            </a:r>
          </a:p>
        </p:txBody>
      </p:sp>
      <p:sp>
        <p:nvSpPr>
          <p:cNvPr id="11271" name="Text Box 7"/>
          <p:cNvSpPr txBox="1">
            <a:spLocks noChangeArrowheads="1"/>
          </p:cNvSpPr>
          <p:nvPr/>
        </p:nvSpPr>
        <p:spPr bwMode="auto">
          <a:xfrm>
            <a:off x="1376363" y="1414463"/>
            <a:ext cx="217805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Oral Cavity, Teeth, Tongue</a:t>
            </a:r>
          </a:p>
        </p:txBody>
      </p:sp>
      <p:sp>
        <p:nvSpPr>
          <p:cNvPr id="11272" name="Text Box 8"/>
          <p:cNvSpPr txBox="1">
            <a:spLocks noChangeArrowheads="1"/>
          </p:cNvSpPr>
          <p:nvPr/>
        </p:nvSpPr>
        <p:spPr bwMode="auto">
          <a:xfrm>
            <a:off x="1379538" y="2255838"/>
            <a:ext cx="7239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Pharynx</a:t>
            </a:r>
          </a:p>
        </p:txBody>
      </p:sp>
      <p:sp>
        <p:nvSpPr>
          <p:cNvPr id="11273" name="Text Box 9"/>
          <p:cNvSpPr txBox="1">
            <a:spLocks noChangeArrowheads="1"/>
          </p:cNvSpPr>
          <p:nvPr/>
        </p:nvSpPr>
        <p:spPr bwMode="auto">
          <a:xfrm>
            <a:off x="1376363" y="3057525"/>
            <a:ext cx="9620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Esophagus</a:t>
            </a:r>
          </a:p>
        </p:txBody>
      </p:sp>
      <p:sp>
        <p:nvSpPr>
          <p:cNvPr id="11274" name="Text Box 10"/>
          <p:cNvSpPr txBox="1">
            <a:spLocks noChangeArrowheads="1"/>
          </p:cNvSpPr>
          <p:nvPr/>
        </p:nvSpPr>
        <p:spPr bwMode="auto">
          <a:xfrm>
            <a:off x="1377950" y="3695700"/>
            <a:ext cx="7794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Stomach</a:t>
            </a:r>
          </a:p>
        </p:txBody>
      </p:sp>
      <p:sp>
        <p:nvSpPr>
          <p:cNvPr id="11275" name="Text Box 11"/>
          <p:cNvSpPr txBox="1">
            <a:spLocks noChangeArrowheads="1"/>
          </p:cNvSpPr>
          <p:nvPr/>
        </p:nvSpPr>
        <p:spPr bwMode="auto">
          <a:xfrm>
            <a:off x="1377950" y="4627563"/>
            <a:ext cx="1227138"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Small Intestine</a:t>
            </a:r>
          </a:p>
        </p:txBody>
      </p:sp>
      <p:sp>
        <p:nvSpPr>
          <p:cNvPr id="11276" name="Text Box 12"/>
          <p:cNvSpPr txBox="1">
            <a:spLocks noChangeArrowheads="1"/>
          </p:cNvSpPr>
          <p:nvPr/>
        </p:nvSpPr>
        <p:spPr bwMode="auto">
          <a:xfrm>
            <a:off x="1377950" y="5416550"/>
            <a:ext cx="119856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lnSpc>
                <a:spcPct val="90000"/>
              </a:lnSpc>
              <a:spcBef>
                <a:spcPct val="0"/>
              </a:spcBef>
              <a:spcAft>
                <a:spcPct val="0"/>
              </a:spcAft>
              <a:buClrTx/>
              <a:buFontTx/>
              <a:buNone/>
            </a:pPr>
            <a:r>
              <a:rPr lang="en-US" altLang="en-US" sz="1300" b="1">
                <a:solidFill>
                  <a:srgbClr val="000000"/>
                </a:solidFill>
              </a:rPr>
              <a:t>Large Intestine</a:t>
            </a:r>
          </a:p>
        </p:txBody>
      </p:sp>
      <p:sp>
        <p:nvSpPr>
          <p:cNvPr id="11277" name="Text Box 13"/>
          <p:cNvSpPr txBox="1">
            <a:spLocks noChangeArrowheads="1"/>
          </p:cNvSpPr>
          <p:nvPr/>
        </p:nvSpPr>
        <p:spPr bwMode="auto">
          <a:xfrm>
            <a:off x="1377950" y="1708150"/>
            <a:ext cx="24574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Mechanical processing, moistening,</a:t>
            </a:r>
            <a:br>
              <a:rPr lang="en-US" altLang="en-US" sz="1000" b="1">
                <a:solidFill>
                  <a:srgbClr val="000000"/>
                </a:solidFill>
              </a:rPr>
            </a:br>
            <a:r>
              <a:rPr lang="en-US" altLang="en-US" sz="1000" b="1">
                <a:solidFill>
                  <a:srgbClr val="000000"/>
                </a:solidFill>
              </a:rPr>
              <a:t>mixing with salivary secretions</a:t>
            </a:r>
          </a:p>
        </p:txBody>
      </p:sp>
      <p:sp>
        <p:nvSpPr>
          <p:cNvPr id="11278" name="Text Box 14"/>
          <p:cNvSpPr txBox="1">
            <a:spLocks noChangeArrowheads="1"/>
          </p:cNvSpPr>
          <p:nvPr/>
        </p:nvSpPr>
        <p:spPr bwMode="auto">
          <a:xfrm>
            <a:off x="1377950" y="2522538"/>
            <a:ext cx="26479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Muscular propulsion of materials into the</a:t>
            </a:r>
            <a:br>
              <a:rPr lang="en-US" altLang="en-US" sz="1000" b="1">
                <a:solidFill>
                  <a:srgbClr val="000000"/>
                </a:solidFill>
              </a:rPr>
            </a:br>
            <a:r>
              <a:rPr lang="en-US" altLang="en-US" sz="1000" b="1">
                <a:solidFill>
                  <a:srgbClr val="000000"/>
                </a:solidFill>
              </a:rPr>
              <a:t>esophagus</a:t>
            </a:r>
          </a:p>
        </p:txBody>
      </p:sp>
      <p:sp>
        <p:nvSpPr>
          <p:cNvPr id="11279" name="Text Box 15"/>
          <p:cNvSpPr txBox="1">
            <a:spLocks noChangeArrowheads="1"/>
          </p:cNvSpPr>
          <p:nvPr/>
        </p:nvSpPr>
        <p:spPr bwMode="auto">
          <a:xfrm>
            <a:off x="1376363" y="3327400"/>
            <a:ext cx="2570162"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Transport of materials to the stomach</a:t>
            </a:r>
          </a:p>
        </p:txBody>
      </p:sp>
      <p:sp>
        <p:nvSpPr>
          <p:cNvPr id="11280" name="Text Box 16"/>
          <p:cNvSpPr txBox="1">
            <a:spLocks noChangeArrowheads="1"/>
          </p:cNvSpPr>
          <p:nvPr/>
        </p:nvSpPr>
        <p:spPr bwMode="auto">
          <a:xfrm>
            <a:off x="1377950" y="3962400"/>
            <a:ext cx="2781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Chemical breakdown of materials by acid</a:t>
            </a:r>
            <a:br>
              <a:rPr lang="en-US" altLang="en-US" sz="1000" b="1">
                <a:solidFill>
                  <a:srgbClr val="000000"/>
                </a:solidFill>
              </a:rPr>
            </a:br>
            <a:r>
              <a:rPr lang="en-US" altLang="en-US" sz="1000" b="1">
                <a:solidFill>
                  <a:srgbClr val="000000"/>
                </a:solidFill>
              </a:rPr>
              <a:t>and enzymes; mechanical processing</a:t>
            </a:r>
            <a:br>
              <a:rPr lang="en-US" altLang="en-US" sz="1000" b="1">
                <a:solidFill>
                  <a:srgbClr val="000000"/>
                </a:solidFill>
              </a:rPr>
            </a:br>
            <a:r>
              <a:rPr lang="en-US" altLang="en-US" sz="1000" b="1">
                <a:solidFill>
                  <a:srgbClr val="000000"/>
                </a:solidFill>
              </a:rPr>
              <a:t>through muscular contractions</a:t>
            </a:r>
          </a:p>
        </p:txBody>
      </p:sp>
      <p:sp>
        <p:nvSpPr>
          <p:cNvPr id="11281" name="Text Box 17"/>
          <p:cNvSpPr txBox="1">
            <a:spLocks noChangeArrowheads="1"/>
          </p:cNvSpPr>
          <p:nvPr/>
        </p:nvSpPr>
        <p:spPr bwMode="auto">
          <a:xfrm>
            <a:off x="1379538" y="5684838"/>
            <a:ext cx="27527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Enzymatic digestion and absorption of</a:t>
            </a:r>
            <a:br>
              <a:rPr lang="en-US" altLang="en-US" sz="1000" b="1">
                <a:solidFill>
                  <a:srgbClr val="000000"/>
                </a:solidFill>
              </a:rPr>
            </a:br>
            <a:r>
              <a:rPr lang="en-US" altLang="en-US" sz="1000" b="1">
                <a:solidFill>
                  <a:srgbClr val="000000"/>
                </a:solidFill>
              </a:rPr>
              <a:t>water, organic substrates, vitamins, and ions</a:t>
            </a:r>
          </a:p>
        </p:txBody>
      </p:sp>
      <p:sp>
        <p:nvSpPr>
          <p:cNvPr id="11282" name="Text Box 18"/>
          <p:cNvSpPr txBox="1">
            <a:spLocks noChangeArrowheads="1"/>
          </p:cNvSpPr>
          <p:nvPr/>
        </p:nvSpPr>
        <p:spPr bwMode="auto">
          <a:xfrm>
            <a:off x="1377950" y="4908550"/>
            <a:ext cx="27527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Bef>
                <a:spcPct val="20000"/>
              </a:spcBef>
              <a:spcAft>
                <a:spcPct val="20000"/>
              </a:spcAft>
              <a:buClr>
                <a:srgbClr val="FF6600"/>
              </a:buClr>
              <a:buFont typeface="Times" pitchFamily="84" charset="0"/>
              <a:buChar char="•"/>
              <a:defRPr sz="2800">
                <a:solidFill>
                  <a:schemeClr val="tx1"/>
                </a:solidFill>
                <a:latin typeface="Arial" charset="0"/>
                <a:ea typeface="ＭＳ Ｐゴシック" pitchFamily="84" charset="-128"/>
              </a:defRPr>
            </a:lvl1pPr>
            <a:lvl2pPr marL="742950" indent="-285750">
              <a:spcBef>
                <a:spcPct val="20000"/>
              </a:spcBef>
              <a:spcAft>
                <a:spcPct val="20000"/>
              </a:spcAft>
              <a:buClr>
                <a:srgbClr val="FF6600"/>
              </a:buClr>
              <a:buFont typeface="Times" pitchFamily="84" charset="0"/>
              <a:buChar char="•"/>
              <a:defRPr sz="2400">
                <a:solidFill>
                  <a:schemeClr val="tx1"/>
                </a:solidFill>
                <a:latin typeface="Arial" charset="0"/>
                <a:ea typeface="ＭＳ Ｐゴシック" pitchFamily="84" charset="-128"/>
              </a:defRPr>
            </a:lvl2pPr>
            <a:lvl3pPr marL="11430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3pPr>
            <a:lvl4pPr marL="16002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4pPr>
            <a:lvl5pPr marL="2057400" indent="-22860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5pPr>
            <a:lvl6pPr marL="25146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6pPr>
            <a:lvl7pPr marL="29718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7pPr>
            <a:lvl8pPr marL="34290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8pPr>
            <a:lvl9pPr marL="3886200" indent="-228600" eaLnBrk="0" fontAlgn="base" hangingPunct="0">
              <a:spcBef>
                <a:spcPct val="20000"/>
              </a:spcBef>
              <a:spcAft>
                <a:spcPct val="20000"/>
              </a:spcAft>
              <a:buClr>
                <a:srgbClr val="FF6600"/>
              </a:buClr>
              <a:buFont typeface="Times" pitchFamily="84" charset="0"/>
              <a:buChar char="•"/>
              <a:defRPr sz="2200">
                <a:solidFill>
                  <a:schemeClr val="tx1"/>
                </a:solidFill>
                <a:latin typeface="Arial" charset="0"/>
                <a:ea typeface="ＭＳ Ｐゴシック" pitchFamily="84" charset="-128"/>
              </a:defRPr>
            </a:lvl9pPr>
          </a:lstStyle>
          <a:p>
            <a:pPr eaLnBrk="0" fontAlgn="base" hangingPunct="0">
              <a:spcBef>
                <a:spcPct val="0"/>
              </a:spcBef>
              <a:spcAft>
                <a:spcPct val="0"/>
              </a:spcAft>
              <a:buClrTx/>
              <a:buFontTx/>
              <a:buNone/>
            </a:pPr>
            <a:r>
              <a:rPr lang="en-US" altLang="en-US" sz="1000" b="1">
                <a:solidFill>
                  <a:srgbClr val="000000"/>
                </a:solidFill>
              </a:rPr>
              <a:t>Enzymatic digestion and absorption of</a:t>
            </a:r>
            <a:br>
              <a:rPr lang="en-US" altLang="en-US" sz="1000" b="1">
                <a:solidFill>
                  <a:srgbClr val="000000"/>
                </a:solidFill>
              </a:rPr>
            </a:br>
            <a:r>
              <a:rPr lang="en-US" altLang="en-US" sz="1000" b="1">
                <a:solidFill>
                  <a:srgbClr val="000000"/>
                </a:solidFill>
              </a:rPr>
              <a:t>water, organic substrates, vitamins, and ions</a:t>
            </a:r>
          </a:p>
        </p:txBody>
      </p:sp>
      <p:sp>
        <p:nvSpPr>
          <p:cNvPr id="11283" name="Line 19"/>
          <p:cNvSpPr>
            <a:spLocks noChangeShapeType="1"/>
          </p:cNvSpPr>
          <p:nvPr/>
        </p:nvSpPr>
        <p:spPr bwMode="auto">
          <a:xfrm>
            <a:off x="4681538" y="1220788"/>
            <a:ext cx="365125" cy="215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84" name="Line 20"/>
          <p:cNvSpPr>
            <a:spLocks noChangeShapeType="1"/>
          </p:cNvSpPr>
          <p:nvPr/>
        </p:nvSpPr>
        <p:spPr bwMode="auto">
          <a:xfrm>
            <a:off x="4681538" y="1220788"/>
            <a:ext cx="371475" cy="222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11285" name="Group 21"/>
          <p:cNvGrpSpPr>
            <a:grpSpLocks/>
          </p:cNvGrpSpPr>
          <p:nvPr/>
        </p:nvGrpSpPr>
        <p:grpSpPr bwMode="auto">
          <a:xfrm flipV="1">
            <a:off x="4110038" y="1557338"/>
            <a:ext cx="1025525" cy="42862"/>
            <a:chOff x="3328" y="1860"/>
            <a:chExt cx="332" cy="0"/>
          </a:xfrm>
        </p:grpSpPr>
        <p:sp>
          <p:nvSpPr>
            <p:cNvPr id="11310" name="Line 22"/>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11" name="Line 23"/>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11286" name="Line 24"/>
          <p:cNvSpPr>
            <a:spLocks noChangeShapeType="1"/>
          </p:cNvSpPr>
          <p:nvPr/>
        </p:nvSpPr>
        <p:spPr bwMode="auto">
          <a:xfrm flipV="1">
            <a:off x="5132388" y="1341438"/>
            <a:ext cx="473075" cy="215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87" name="Line 25"/>
          <p:cNvSpPr>
            <a:spLocks noChangeShapeType="1"/>
          </p:cNvSpPr>
          <p:nvPr/>
        </p:nvSpPr>
        <p:spPr bwMode="auto">
          <a:xfrm flipV="1">
            <a:off x="5132388" y="1341438"/>
            <a:ext cx="473075"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88" name="Line 26"/>
          <p:cNvSpPr>
            <a:spLocks noChangeShapeType="1"/>
          </p:cNvSpPr>
          <p:nvPr/>
        </p:nvSpPr>
        <p:spPr bwMode="auto">
          <a:xfrm>
            <a:off x="4102100" y="2317750"/>
            <a:ext cx="1028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89" name="Line 27"/>
          <p:cNvSpPr>
            <a:spLocks noChangeShapeType="1"/>
          </p:cNvSpPr>
          <p:nvPr/>
        </p:nvSpPr>
        <p:spPr bwMode="auto">
          <a:xfrm flipV="1">
            <a:off x="5132388" y="1684338"/>
            <a:ext cx="879475" cy="6350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0" name="Line 28"/>
          <p:cNvSpPr>
            <a:spLocks noChangeShapeType="1"/>
          </p:cNvSpPr>
          <p:nvPr/>
        </p:nvSpPr>
        <p:spPr bwMode="auto">
          <a:xfrm flipV="1">
            <a:off x="5132388" y="1690688"/>
            <a:ext cx="873125" cy="628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11291" name="Group 29"/>
          <p:cNvGrpSpPr>
            <a:grpSpLocks/>
          </p:cNvGrpSpPr>
          <p:nvPr/>
        </p:nvGrpSpPr>
        <p:grpSpPr bwMode="auto">
          <a:xfrm flipV="1">
            <a:off x="4110038" y="3151188"/>
            <a:ext cx="1914525" cy="42862"/>
            <a:chOff x="3328" y="1860"/>
            <a:chExt cx="332" cy="0"/>
          </a:xfrm>
        </p:grpSpPr>
        <p:sp>
          <p:nvSpPr>
            <p:cNvPr id="11308" name="Line 30"/>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09" name="Line 31"/>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grpSp>
        <p:nvGrpSpPr>
          <p:cNvPr id="11292" name="Group 32"/>
          <p:cNvGrpSpPr>
            <a:grpSpLocks/>
          </p:cNvGrpSpPr>
          <p:nvPr/>
        </p:nvGrpSpPr>
        <p:grpSpPr bwMode="auto">
          <a:xfrm flipV="1">
            <a:off x="4110038" y="3786188"/>
            <a:ext cx="1006475" cy="42862"/>
            <a:chOff x="3328" y="1860"/>
            <a:chExt cx="332" cy="0"/>
          </a:xfrm>
        </p:grpSpPr>
        <p:sp>
          <p:nvSpPr>
            <p:cNvPr id="11306" name="Line 33"/>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07" name="Line 34"/>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11293" name="Line 35"/>
          <p:cNvSpPr>
            <a:spLocks noChangeShapeType="1"/>
          </p:cNvSpPr>
          <p:nvPr/>
        </p:nvSpPr>
        <p:spPr bwMode="auto">
          <a:xfrm>
            <a:off x="5106988" y="3786188"/>
            <a:ext cx="1317625" cy="5715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4" name="Line 36"/>
          <p:cNvSpPr>
            <a:spLocks noChangeShapeType="1"/>
          </p:cNvSpPr>
          <p:nvPr/>
        </p:nvSpPr>
        <p:spPr bwMode="auto">
          <a:xfrm>
            <a:off x="5106988" y="3786188"/>
            <a:ext cx="1311275" cy="571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5" name="Line 37"/>
          <p:cNvSpPr>
            <a:spLocks noChangeShapeType="1"/>
          </p:cNvSpPr>
          <p:nvPr/>
        </p:nvSpPr>
        <p:spPr bwMode="auto">
          <a:xfrm>
            <a:off x="4465638" y="4725988"/>
            <a:ext cx="1609725" cy="5461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6" name="Line 38"/>
          <p:cNvSpPr>
            <a:spLocks noChangeShapeType="1"/>
          </p:cNvSpPr>
          <p:nvPr/>
        </p:nvSpPr>
        <p:spPr bwMode="auto">
          <a:xfrm>
            <a:off x="4465638" y="4725988"/>
            <a:ext cx="1603375" cy="546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7" name="Line 39"/>
          <p:cNvSpPr>
            <a:spLocks noChangeShapeType="1"/>
          </p:cNvSpPr>
          <p:nvPr/>
        </p:nvSpPr>
        <p:spPr bwMode="auto">
          <a:xfrm>
            <a:off x="4108450" y="4724400"/>
            <a:ext cx="361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8" name="Line 40"/>
          <p:cNvSpPr>
            <a:spLocks noChangeShapeType="1"/>
          </p:cNvSpPr>
          <p:nvPr/>
        </p:nvSpPr>
        <p:spPr bwMode="auto">
          <a:xfrm>
            <a:off x="4705350" y="6178550"/>
            <a:ext cx="412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299" name="Line 41"/>
          <p:cNvSpPr>
            <a:spLocks noChangeShapeType="1"/>
          </p:cNvSpPr>
          <p:nvPr/>
        </p:nvSpPr>
        <p:spPr bwMode="auto">
          <a:xfrm flipV="1">
            <a:off x="4649788" y="5265738"/>
            <a:ext cx="777875" cy="2349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00" name="Line 42"/>
          <p:cNvSpPr>
            <a:spLocks noChangeShapeType="1"/>
          </p:cNvSpPr>
          <p:nvPr/>
        </p:nvSpPr>
        <p:spPr bwMode="auto">
          <a:xfrm>
            <a:off x="5106988" y="6180138"/>
            <a:ext cx="987425" cy="29845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01" name="Line 43"/>
          <p:cNvSpPr>
            <a:spLocks noChangeShapeType="1"/>
          </p:cNvSpPr>
          <p:nvPr/>
        </p:nvSpPr>
        <p:spPr bwMode="auto">
          <a:xfrm>
            <a:off x="5106988" y="6180138"/>
            <a:ext cx="1000125"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nvGrpSpPr>
          <p:cNvPr id="11302" name="Group 44"/>
          <p:cNvGrpSpPr>
            <a:grpSpLocks/>
          </p:cNvGrpSpPr>
          <p:nvPr/>
        </p:nvGrpSpPr>
        <p:grpSpPr bwMode="auto">
          <a:xfrm flipV="1">
            <a:off x="4110038" y="5500688"/>
            <a:ext cx="2752725" cy="42862"/>
            <a:chOff x="3328" y="1860"/>
            <a:chExt cx="332" cy="0"/>
          </a:xfrm>
        </p:grpSpPr>
        <p:sp>
          <p:nvSpPr>
            <p:cNvPr id="11304" name="Line 45"/>
            <p:cNvSpPr>
              <a:spLocks noChangeShapeType="1"/>
            </p:cNvSpPr>
            <p:nvPr/>
          </p:nvSpPr>
          <p:spPr bwMode="auto">
            <a:xfrm>
              <a:off x="3328" y="1860"/>
              <a:ext cx="332"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
          <p:nvSpPr>
            <p:cNvPr id="11305" name="Line 46"/>
            <p:cNvSpPr>
              <a:spLocks noChangeShapeType="1"/>
            </p:cNvSpPr>
            <p:nvPr/>
          </p:nvSpPr>
          <p:spPr bwMode="auto">
            <a:xfrm>
              <a:off x="3328" y="1860"/>
              <a:ext cx="3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grpSp>
      <p:sp>
        <p:nvSpPr>
          <p:cNvPr id="11303" name="Line 47"/>
          <p:cNvSpPr>
            <a:spLocks noChangeShapeType="1"/>
          </p:cNvSpPr>
          <p:nvPr/>
        </p:nvSpPr>
        <p:spPr bwMode="auto">
          <a:xfrm flipV="1">
            <a:off x="4649788" y="5265738"/>
            <a:ext cx="790575" cy="2349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i="1">
              <a:solidFill>
                <a:srgbClr val="000000"/>
              </a:solidFill>
            </a:endParaRPr>
          </a:p>
        </p:txBody>
      </p:sp>
    </p:spTree>
    <p:extLst>
      <p:ext uri="{BB962C8B-B14F-4D97-AF65-F5344CB8AC3E}">
        <p14:creationId xmlns:p14="http://schemas.microsoft.com/office/powerpoint/2010/main" val="2666431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(4:3)</PresentationFormat>
  <Paragraphs>359</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 Presentation</vt:lpstr>
      <vt:lpstr>PowerPoint Presentation</vt:lpstr>
      <vt:lpstr>An Introduction to the Digestive System</vt:lpstr>
      <vt:lpstr>An Introduction to the Digestive System</vt:lpstr>
      <vt:lpstr>An Introduction to the Digestive System</vt:lpstr>
      <vt:lpstr>An Introduction to the Digestive System</vt:lpstr>
      <vt:lpstr>An Introduction to the Digestive System</vt:lpstr>
      <vt:lpstr>An Introduction to the Digestive System</vt:lpstr>
      <vt:lpstr>24-1 The Digestive Tract</vt:lpstr>
      <vt:lpstr>Figure 24-1  The Components of the Digestive System</vt:lpstr>
      <vt:lpstr>Figure 24-1  The Components of the Digestive System</vt:lpstr>
      <vt:lpstr>24-1 The Digestive Tract</vt:lpstr>
      <vt:lpstr>24-1 The Digestive Tract</vt:lpstr>
      <vt:lpstr>24-1 The Digestive Tract</vt:lpstr>
      <vt:lpstr>24-1 The Digestive Tract</vt:lpstr>
      <vt:lpstr>24-1 The Digestive Tract</vt:lpstr>
      <vt:lpstr>24-1 The Digestive Tract</vt:lpstr>
      <vt:lpstr>24-1 The Digestive Tract</vt:lpstr>
      <vt:lpstr>24-1 The Digestive Tract</vt:lpstr>
      <vt:lpstr>Figure 24-2b  Mesenteries</vt:lpstr>
      <vt:lpstr>Figure 28-2c  Mesenteries</vt:lpstr>
      <vt:lpstr>Figure 24-2d  Mesenteries</vt:lpstr>
      <vt:lpstr>24-1 The Digestive Tract</vt:lpstr>
      <vt:lpstr>Figure 24-3  The Structure of the Digestive Tract</vt:lpstr>
      <vt:lpstr>Figure 24-3  The Structure of the Digestive Tract</vt:lpstr>
      <vt:lpstr>24-1 The Digestive Tract</vt:lpstr>
      <vt:lpstr>24-1 The Digestive Tract</vt:lpstr>
      <vt:lpstr>24-1 The Digestive Tract</vt:lpstr>
      <vt:lpstr>24-1 The Digestive Tract</vt:lpstr>
      <vt:lpstr>24-1 The Digestive Tract</vt:lpstr>
      <vt:lpstr>24-1 The Digestive Tract</vt:lpstr>
      <vt:lpstr>PowerPoint Presentation</vt:lpstr>
      <vt:lpstr>24-1 The Digestive Tract</vt:lpstr>
      <vt:lpstr>24-1 The Digestive Tract</vt:lpstr>
      <vt:lpstr>24-1 The Digestive Tract</vt:lpstr>
      <vt:lpstr>24-1 The Digestive Tract</vt:lpstr>
      <vt:lpstr>24-1 The Digestive Tract</vt:lpstr>
      <vt:lpstr>Figure 24-4  Peristalsis</vt:lpstr>
      <vt:lpstr>24-1 The Digestive Tract</vt:lpstr>
      <vt:lpstr>24-1 The Digestive Tract</vt:lpstr>
      <vt:lpstr>24-1 The Digestive Tract</vt:lpstr>
      <vt:lpstr>24-1 The Digestive Tract</vt:lpstr>
      <vt:lpstr>Figure 24-5  The Regulation of Digestive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Fitzsimmons</dc:creator>
  <cp:lastModifiedBy>Sean Fitzsimmons</cp:lastModifiedBy>
  <cp:revision>1</cp:revision>
  <dcterms:created xsi:type="dcterms:W3CDTF">2014-11-04T13:58:33Z</dcterms:created>
  <dcterms:modified xsi:type="dcterms:W3CDTF">2014-11-04T13:59:15Z</dcterms:modified>
</cp:coreProperties>
</file>