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40F1-2A84-4CC5-9414-DD0157E343FC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264A-96A2-4E0C-A369-B7934A875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73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D25A3F17-3C9F-4051-A16B-8E59D5D69AE9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3676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29F962E0-97B0-4C75-B25F-7976992994FF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368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96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06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19C801AC-EB2A-4233-A2CC-2729FA1A20D3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  <p:sp>
        <p:nvSpPr>
          <p:cNvPr id="371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27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37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47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68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78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8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99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09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4D306E08-CB8D-4098-9258-1098B0485DAF}" type="slidenum">
              <a:rPr lang="en-US" altLang="en-US" sz="1200"/>
              <a:pPr algn="r"/>
              <a:t>23</a:t>
            </a:fld>
            <a:endParaRPr lang="en-US" altLang="en-US" sz="1200"/>
          </a:p>
        </p:txBody>
      </p:sp>
      <p:sp>
        <p:nvSpPr>
          <p:cNvPr id="389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839BB475-903E-4B5D-95F1-F5A1A477A21A}" type="slidenum">
              <a:rPr lang="en-US" altLang="en-US" sz="1200"/>
              <a:pPr algn="r"/>
              <a:t>24</a:t>
            </a:fld>
            <a:endParaRPr lang="en-US" altLang="en-US" sz="1200"/>
          </a:p>
        </p:txBody>
      </p:sp>
      <p:sp>
        <p:nvSpPr>
          <p:cNvPr id="390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3082D245-0BA1-4F31-BFD0-0B038CAA0245}" type="slidenum">
              <a:rPr lang="en-US" altLang="en-US" sz="1200"/>
              <a:pPr algn="r"/>
              <a:t>25</a:t>
            </a:fld>
            <a:endParaRPr lang="en-US" altLang="en-US" sz="1200"/>
          </a:p>
        </p:txBody>
      </p:sp>
      <p:sp>
        <p:nvSpPr>
          <p:cNvPr id="3911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90F821C5-80AD-4500-8425-158A71F8E6C2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  <p:sp>
        <p:nvSpPr>
          <p:cNvPr id="392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623D181A-0645-4A0A-9369-27F81221B3F1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3932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5F0EA4D6-31B0-4C6B-BB84-1CE5F14A4908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3942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04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14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24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35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45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60AC8BB3-6D98-4D78-85D8-2099B16C243B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365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29B2BF27-5E9E-4709-8DE3-343C1866EA27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3665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8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5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1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2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2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9DA8-797D-41C3-B1A3-B0501E9506C4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CA6C-36FA-4711-A136-CE231995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/>
              <a:t>Synaptic Activity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Action potentials (nerve impulses)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Are transmitted from </a:t>
            </a:r>
            <a:r>
              <a:rPr lang="en-US" altLang="en-US" b="1" smtClean="0"/>
              <a:t>presynaptic neuron</a:t>
            </a:r>
            <a:r>
              <a:rPr lang="en-US" altLang="en-US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To </a:t>
            </a:r>
            <a:r>
              <a:rPr lang="en-US" altLang="en-US" b="1" smtClean="0"/>
              <a:t>postsynaptic neuron</a:t>
            </a:r>
            <a:r>
              <a:rPr lang="en-US" altLang="en-US" smtClean="0"/>
              <a:t> (or other postsynaptic cell)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Across a synapse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5258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58142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1" descr="figure_12_17_3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"/>
          <a:stretch>
            <a:fillRect/>
          </a:stretch>
        </p:blipFill>
        <p:spPr bwMode="auto">
          <a:xfrm>
            <a:off x="298450" y="527050"/>
            <a:ext cx="854710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12-17  Events in the Functioning of a Cholinergic Synapse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270125" y="5246688"/>
            <a:ext cx="6778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Na</a:t>
            </a:r>
            <a:r>
              <a:rPr lang="en-US" altLang="en-US" sz="2400" b="1" baseline="30000">
                <a:cs typeface="Arial" charset="0"/>
              </a:rPr>
              <a:t>+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503363" y="5207000"/>
            <a:ext cx="6778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Na</a:t>
            </a:r>
            <a:r>
              <a:rPr lang="en-US" altLang="en-US" sz="2400" b="1" baseline="30000">
                <a:cs typeface="Arial" charset="0"/>
              </a:rPr>
              <a:t>+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3987800" y="5260975"/>
            <a:ext cx="6778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Na</a:t>
            </a:r>
            <a:r>
              <a:rPr lang="en-US" altLang="en-US" sz="2400" b="1" baseline="30000">
                <a:cs typeface="Arial" charset="0"/>
              </a:rPr>
              <a:t>+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3067050" y="5376863"/>
            <a:ext cx="6778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Na</a:t>
            </a:r>
            <a:r>
              <a:rPr lang="en-US" altLang="en-US" sz="2400" b="1" baseline="30000">
                <a:cs typeface="Arial" charset="0"/>
              </a:rPr>
              <a:t>+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4851400" y="4970463"/>
            <a:ext cx="6778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Na</a:t>
            </a:r>
            <a:r>
              <a:rPr lang="en-US" altLang="en-US" sz="2400" b="1" baseline="30000">
                <a:cs typeface="Arial" charset="0"/>
              </a:rPr>
              <a:t>+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1408113" y="896938"/>
            <a:ext cx="583406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ACh binds to receptors and depolarizes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the postsynaptic membrane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5746750" y="2092325"/>
            <a:ext cx="2333625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Initiation of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action potential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if threshold is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reached at the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initial segment</a:t>
            </a:r>
            <a:endParaRPr lang="en-US" altLang="en-US" sz="2400" b="1" baseline="-25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6" descr="figure_12_17_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"/>
          <a:stretch>
            <a:fillRect/>
          </a:stretch>
        </p:blipFill>
        <p:spPr bwMode="auto">
          <a:xfrm>
            <a:off x="298450" y="652463"/>
            <a:ext cx="85471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12-17  Events in the Functioning of a Cholinergic Synapse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485900" y="1004888"/>
            <a:ext cx="38115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ACh is removed by AChE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5786438" y="2828925"/>
            <a:ext cx="2271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Propagation of</a:t>
            </a:r>
          </a:p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action potential</a:t>
            </a:r>
          </a:p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(if generated)</a:t>
            </a:r>
            <a:endParaRPr lang="en-US" altLang="en-US" sz="2400" b="1" baseline="-25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500"/>
            <a:ext cx="8229600" cy="4953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b="1" smtClean="0"/>
              <a:t>Synaptic Delay</a:t>
            </a:r>
          </a:p>
          <a:p>
            <a:pPr lvl="1">
              <a:lnSpc>
                <a:spcPct val="140000"/>
              </a:lnSpc>
            </a:pPr>
            <a:r>
              <a:rPr lang="en-US" altLang="en-US" smtClean="0"/>
              <a:t>A synaptic delay of 0.2–0.5 msec occurs between:</a:t>
            </a:r>
          </a:p>
          <a:p>
            <a:pPr lvl="2">
              <a:lnSpc>
                <a:spcPct val="140000"/>
              </a:lnSpc>
            </a:pPr>
            <a:r>
              <a:rPr lang="en-US" altLang="en-US" smtClean="0"/>
              <a:t>Arrival of action potential at synaptic terminal</a:t>
            </a:r>
          </a:p>
          <a:p>
            <a:pPr lvl="2">
              <a:lnSpc>
                <a:spcPct val="140000"/>
              </a:lnSpc>
            </a:pPr>
            <a:r>
              <a:rPr lang="en-US" altLang="en-US" smtClean="0"/>
              <a:t>And effect on postsynaptic membrane </a:t>
            </a:r>
          </a:p>
          <a:p>
            <a:pPr lvl="1">
              <a:lnSpc>
                <a:spcPct val="140000"/>
              </a:lnSpc>
            </a:pPr>
            <a:r>
              <a:rPr lang="en-US" altLang="en-US" smtClean="0"/>
              <a:t>Fewer synapses mean faster response</a:t>
            </a:r>
          </a:p>
          <a:p>
            <a:pPr lvl="1">
              <a:lnSpc>
                <a:spcPct val="140000"/>
              </a:lnSpc>
            </a:pPr>
            <a:r>
              <a:rPr lang="en-US" altLang="en-US" smtClean="0"/>
              <a:t>Reflexes may involve only one synapse</a:t>
            </a:r>
            <a:endParaRPr lang="en-US" altLang="en-US" sz="2000" smtClean="0"/>
          </a:p>
        </p:txBody>
      </p:sp>
      <p:sp>
        <p:nvSpPr>
          <p:cNvPr id="16486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98541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4754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smtClean="0"/>
              <a:t>Synaptic Fatigue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Occurs when neurotransmitter cannot recycle fast enough to meet demands of intense stimuli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Synapse inactive until ACh is replenished</a:t>
            </a:r>
          </a:p>
        </p:txBody>
      </p:sp>
      <p:sp>
        <p:nvSpPr>
          <p:cNvPr id="165892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50278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33"/>
          <p:cNvGrpSpPr>
            <a:grpSpLocks/>
          </p:cNvGrpSpPr>
          <p:nvPr/>
        </p:nvGrpSpPr>
        <p:grpSpPr bwMode="auto">
          <a:xfrm>
            <a:off x="298450" y="722313"/>
            <a:ext cx="8547100" cy="5230812"/>
            <a:chOff x="188" y="455"/>
            <a:chExt cx="5384" cy="3295"/>
          </a:xfrm>
        </p:grpSpPr>
        <p:pic>
          <p:nvPicPr>
            <p:cNvPr id="166930" name="Picture 18" descr="table_12_04_unlabe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98" t="10587" b="3378"/>
            <a:stretch>
              <a:fillRect/>
            </a:stretch>
          </p:blipFill>
          <p:spPr bwMode="auto">
            <a:xfrm>
              <a:off x="1440" y="816"/>
              <a:ext cx="2859" cy="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31" name="Picture 18" descr="table_12_04_unlabe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003"/>
            <a:stretch>
              <a:fillRect/>
            </a:stretch>
          </p:blipFill>
          <p:spPr bwMode="auto">
            <a:xfrm>
              <a:off x="188" y="455"/>
              <a:ext cx="5384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Table 12-4  Synaptic Activity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044950" y="1574800"/>
            <a:ext cx="94456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Mitochondrion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924300" y="3254375"/>
            <a:ext cx="865188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Acetylcholine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5794375" y="3375025"/>
            <a:ext cx="5826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Synaptic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vesicle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3989388" y="3971925"/>
            <a:ext cx="7048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SYNAPTIC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TERMINAL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5868988" y="4573588"/>
            <a:ext cx="714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SYNAPTIC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CLEFT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6011863" y="5411788"/>
            <a:ext cx="6238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ACh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receptor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4213225" y="4960938"/>
            <a:ext cx="593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(AChE)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3770313" y="4760913"/>
            <a:ext cx="13271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Acetylcholinesterase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2870200" y="4641850"/>
            <a:ext cx="593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Choline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2862263" y="5014913"/>
            <a:ext cx="593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Acetate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2593975" y="5426075"/>
            <a:ext cx="1035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POSTSYNAPTIC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/>
              <a:t>MEMBRANE</a:t>
            </a:r>
            <a:endParaRPr lang="en-US" altLang="en-US" sz="1000" b="1" baseline="-25000">
              <a:cs typeface="Arial" charset="0"/>
            </a:endParaRP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5435600" y="5305425"/>
            <a:ext cx="32067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V="1">
            <a:off x="5756275" y="5476875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5375275" y="3435350"/>
            <a:ext cx="371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12-8 Neurotransmitters and Neuromodulators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294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/>
              <a:t>Other Neurotransmitters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At least 50 neurotransmitters other than ACh, including:</a:t>
            </a:r>
          </a:p>
          <a:p>
            <a:pPr lvl="2">
              <a:lnSpc>
                <a:spcPct val="150000"/>
              </a:lnSpc>
            </a:pPr>
            <a:r>
              <a:rPr lang="en-US" altLang="en-US" i="1" smtClean="0"/>
              <a:t>Biogenic amines</a:t>
            </a:r>
          </a:p>
          <a:p>
            <a:pPr lvl="2">
              <a:lnSpc>
                <a:spcPct val="150000"/>
              </a:lnSpc>
            </a:pPr>
            <a:r>
              <a:rPr lang="en-US" altLang="en-US" i="1" smtClean="0"/>
              <a:t>Amino acids</a:t>
            </a:r>
          </a:p>
          <a:p>
            <a:pPr lvl="2">
              <a:lnSpc>
                <a:spcPct val="150000"/>
              </a:lnSpc>
            </a:pPr>
            <a:r>
              <a:rPr lang="en-US" altLang="en-US" i="1" smtClean="0"/>
              <a:t>Neuropeptides</a:t>
            </a:r>
          </a:p>
          <a:p>
            <a:pPr lvl="2">
              <a:lnSpc>
                <a:spcPct val="150000"/>
              </a:lnSpc>
            </a:pPr>
            <a:r>
              <a:rPr lang="en-US" altLang="en-US" i="1" smtClean="0"/>
              <a:t>Dissolved gases</a:t>
            </a:r>
          </a:p>
        </p:txBody>
      </p:sp>
      <p:sp>
        <p:nvSpPr>
          <p:cNvPr id="16794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6983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12-8 Neurotransmitters and Neuromodulators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4754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Important Neurotransmitters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Other than acetylcholine</a:t>
            </a:r>
          </a:p>
          <a:p>
            <a:pPr lvl="2">
              <a:lnSpc>
                <a:spcPct val="150000"/>
              </a:lnSpc>
            </a:pPr>
            <a:r>
              <a:rPr lang="en-US" altLang="en-US" b="1" dirty="0" smtClean="0"/>
              <a:t>Norepinephrine (NE)</a:t>
            </a:r>
          </a:p>
          <a:p>
            <a:pPr lvl="2">
              <a:lnSpc>
                <a:spcPct val="150000"/>
              </a:lnSpc>
            </a:pPr>
            <a:r>
              <a:rPr lang="en-US" altLang="en-US" b="1" dirty="0" smtClean="0"/>
              <a:t>Dopamine</a:t>
            </a:r>
          </a:p>
          <a:p>
            <a:pPr lvl="2">
              <a:lnSpc>
                <a:spcPct val="150000"/>
              </a:lnSpc>
            </a:pPr>
            <a:r>
              <a:rPr lang="en-US" altLang="en-US" b="1" dirty="0" smtClean="0"/>
              <a:t>Serotonin</a:t>
            </a:r>
            <a:endParaRPr lang="en-US" altLang="en-US" b="1" dirty="0" smtClean="0"/>
          </a:p>
        </p:txBody>
      </p:sp>
      <p:sp>
        <p:nvSpPr>
          <p:cNvPr id="16896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46473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12-8 Neurotransmitters and Neuromodulators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5700"/>
            <a:ext cx="8229600" cy="54467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altLang="en-US" sz="2400" b="1" dirty="0" smtClean="0"/>
              <a:t>Norepinephrine (NE)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Released by </a:t>
            </a:r>
            <a:r>
              <a:rPr lang="en-US" altLang="en-US" sz="2000" b="1" dirty="0" smtClean="0"/>
              <a:t>adrenergic synapses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Excitatory and depolarizing effect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Widely distributed in brain and portions of ANS</a:t>
            </a:r>
          </a:p>
          <a:p>
            <a:pPr>
              <a:lnSpc>
                <a:spcPct val="140000"/>
              </a:lnSpc>
            </a:pPr>
            <a:r>
              <a:rPr lang="en-US" altLang="en-US" sz="2400" b="1" dirty="0" smtClean="0"/>
              <a:t>Dopamine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A CNS neurotransmitter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May be excitatory or inhibitory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Involved in Parkinson’s disease and cocaine </a:t>
            </a:r>
            <a:r>
              <a:rPr lang="en-US" altLang="en-US" sz="2000" dirty="0" smtClean="0"/>
              <a:t>use</a:t>
            </a:r>
          </a:p>
          <a:p>
            <a:pPr>
              <a:lnSpc>
                <a:spcPct val="150000"/>
              </a:lnSpc>
            </a:pPr>
            <a:r>
              <a:rPr lang="en-US" altLang="en-US" sz="2600" b="1" dirty="0" smtClean="0"/>
              <a:t>Serotonin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 smtClean="0"/>
              <a:t>A CNS neurotransmitter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 smtClean="0"/>
              <a:t>Affects attention and emotional states</a:t>
            </a:r>
          </a:p>
          <a:p>
            <a:pPr lvl="1">
              <a:lnSpc>
                <a:spcPct val="140000"/>
              </a:lnSpc>
            </a:pPr>
            <a:endParaRPr lang="en-US" altLang="en-US" sz="2000" dirty="0" smtClean="0"/>
          </a:p>
        </p:txBody>
      </p:sp>
      <p:sp>
        <p:nvSpPr>
          <p:cNvPr id="16998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12524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12-8 Neurotransmitters and Neuromodulators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5087"/>
            <a:ext cx="8229600" cy="52943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dirty="0" smtClean="0"/>
              <a:t>Chemical Synapse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/>
              <a:t>The synaptic terminal releases a neurotransmitter that binds to the postsynaptic plasma membrane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/>
              <a:t>Produces temporary, localized change in permeability or function of postsynaptic cell 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/>
              <a:t>Changes affect cell, depending on nature and number of stimulated receptors</a:t>
            </a:r>
          </a:p>
        </p:txBody>
      </p:sp>
      <p:sp>
        <p:nvSpPr>
          <p:cNvPr id="172036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70587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12-8 Neurotransmitters and Neuromodulators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30300"/>
            <a:ext cx="8229600" cy="52943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mtClean="0"/>
              <a:t>Many Drugs</a:t>
            </a:r>
          </a:p>
          <a:p>
            <a:pPr lvl="1">
              <a:lnSpc>
                <a:spcPct val="125000"/>
              </a:lnSpc>
            </a:pPr>
            <a:r>
              <a:rPr lang="en-US" altLang="en-US" smtClean="0"/>
              <a:t>Affect nervous system by stimulating receptors that respond to neurotransmitters</a:t>
            </a:r>
          </a:p>
          <a:p>
            <a:pPr lvl="1">
              <a:lnSpc>
                <a:spcPct val="125000"/>
              </a:lnSpc>
            </a:pPr>
            <a:r>
              <a:rPr lang="en-US" altLang="en-US" smtClean="0"/>
              <a:t>Can have complex effects on perception, motor control, and emotional states</a:t>
            </a:r>
          </a:p>
        </p:txBody>
      </p:sp>
      <p:sp>
        <p:nvSpPr>
          <p:cNvPr id="17306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88292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4754563"/>
          </a:xfrm>
        </p:spPr>
        <p:txBody>
          <a:bodyPr/>
          <a:lstStyle/>
          <a:p>
            <a:pPr marL="355600" indent="-355600">
              <a:lnSpc>
                <a:spcPct val="150000"/>
              </a:lnSpc>
            </a:pPr>
            <a:r>
              <a:rPr lang="en-US" altLang="en-US" smtClean="0"/>
              <a:t>Two Types of Synapses</a:t>
            </a:r>
          </a:p>
          <a:p>
            <a:pPr marL="954088" lvl="1" indent="-457200">
              <a:lnSpc>
                <a:spcPct val="150000"/>
              </a:lnSpc>
              <a:buFont typeface="Times"/>
              <a:buAutoNum type="arabicPeriod"/>
            </a:pPr>
            <a:r>
              <a:rPr lang="en-US" altLang="en-US" b="1" smtClean="0"/>
              <a:t>Electrical synapses</a:t>
            </a:r>
          </a:p>
          <a:p>
            <a:pPr marL="1374775" lvl="2" indent="-419100">
              <a:lnSpc>
                <a:spcPct val="150000"/>
              </a:lnSpc>
            </a:pPr>
            <a:r>
              <a:rPr lang="en-US" altLang="en-US" smtClean="0"/>
              <a:t>Direct physical contact between cells</a:t>
            </a:r>
          </a:p>
          <a:p>
            <a:pPr marL="954088" lvl="1" indent="-457200">
              <a:lnSpc>
                <a:spcPct val="150000"/>
              </a:lnSpc>
              <a:buFont typeface="Times"/>
              <a:buAutoNum type="arabicPeriod"/>
            </a:pPr>
            <a:r>
              <a:rPr lang="en-US" altLang="en-US" b="1" smtClean="0"/>
              <a:t>Chemical synapses</a:t>
            </a:r>
          </a:p>
          <a:p>
            <a:pPr marL="1374775" lvl="2" indent="-419100">
              <a:lnSpc>
                <a:spcPct val="150000"/>
              </a:lnSpc>
            </a:pPr>
            <a:r>
              <a:rPr lang="en-US" altLang="en-US" smtClean="0"/>
              <a:t>Signal transmitted across a gap by chemical neurotransmitters</a:t>
            </a:r>
            <a:endParaRPr lang="en-US" altLang="en-US" sz="1800" smtClean="0"/>
          </a:p>
        </p:txBody>
      </p:sp>
      <p:sp>
        <p:nvSpPr>
          <p:cNvPr id="15360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35422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12-8 Neurotransmitters and Neuromodulators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5700"/>
            <a:ext cx="8229600" cy="551021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en-US" sz="2400" b="1" dirty="0" smtClean="0"/>
              <a:t>Neuromodulators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Other chemicals released by synaptic terminals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Similar in function to neurotransmitters 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 smtClean="0"/>
              <a:t>Characteristics of </a:t>
            </a:r>
            <a:r>
              <a:rPr lang="en-US" altLang="en-US" sz="2000" b="1" dirty="0" smtClean="0"/>
              <a:t>neuromodulators</a:t>
            </a:r>
          </a:p>
          <a:p>
            <a:pPr lvl="2">
              <a:lnSpc>
                <a:spcPct val="140000"/>
              </a:lnSpc>
            </a:pPr>
            <a:r>
              <a:rPr lang="en-US" altLang="en-US" sz="2000" dirty="0" smtClean="0"/>
              <a:t>Effects are long term, slow to appear</a:t>
            </a:r>
          </a:p>
          <a:p>
            <a:pPr lvl="2">
              <a:lnSpc>
                <a:spcPct val="140000"/>
              </a:lnSpc>
            </a:pPr>
            <a:r>
              <a:rPr lang="en-US" altLang="en-US" sz="2000" dirty="0" smtClean="0"/>
              <a:t>Responses involve multiple steps, intermediary compounds</a:t>
            </a:r>
          </a:p>
          <a:p>
            <a:pPr lvl="2">
              <a:lnSpc>
                <a:spcPct val="140000"/>
              </a:lnSpc>
            </a:pPr>
            <a:r>
              <a:rPr lang="en-US" altLang="en-US" sz="2000" dirty="0" smtClean="0"/>
              <a:t>Affect presynaptic membrane, postsynaptic membrane, or both</a:t>
            </a:r>
          </a:p>
          <a:p>
            <a:pPr lvl="2">
              <a:lnSpc>
                <a:spcPct val="140000"/>
              </a:lnSpc>
            </a:pPr>
            <a:r>
              <a:rPr lang="en-US" altLang="en-US" sz="2000" dirty="0" smtClean="0"/>
              <a:t>Released alone or with a neurotransmitter</a:t>
            </a:r>
          </a:p>
        </p:txBody>
      </p:sp>
      <p:sp>
        <p:nvSpPr>
          <p:cNvPr id="17408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06896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12-8 Neurotransmitters and Neuromodulators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294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smtClean="0"/>
              <a:t>Neuropeptides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Neuromodulators that bind to receptors and activate enzymes</a:t>
            </a:r>
          </a:p>
          <a:p>
            <a:pPr>
              <a:lnSpc>
                <a:spcPct val="150000"/>
              </a:lnSpc>
            </a:pPr>
            <a:r>
              <a:rPr lang="en-US" altLang="en-US" b="1" smtClean="0"/>
              <a:t>Opioids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Neuromodulators in the CNS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Bind to the same receptors as </a:t>
            </a:r>
            <a:r>
              <a:rPr lang="en-US" altLang="en-US" i="1" smtClean="0"/>
              <a:t>opium</a:t>
            </a:r>
            <a:r>
              <a:rPr lang="en-US" altLang="en-US" smtClean="0"/>
              <a:t> or </a:t>
            </a:r>
            <a:r>
              <a:rPr lang="en-US" altLang="en-US" i="1" smtClean="0"/>
              <a:t>morphine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Relieve pain</a:t>
            </a:r>
          </a:p>
        </p:txBody>
      </p:sp>
      <p:sp>
        <p:nvSpPr>
          <p:cNvPr id="17510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66911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12-8 Neurotransmitters and Neuromodulators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4754563"/>
          </a:xfrm>
        </p:spPr>
        <p:txBody>
          <a:bodyPr/>
          <a:lstStyle/>
          <a:p>
            <a:pPr marL="355600" indent="-355600">
              <a:lnSpc>
                <a:spcPct val="150000"/>
              </a:lnSpc>
            </a:pPr>
            <a:r>
              <a:rPr lang="en-US" altLang="en-US" smtClean="0"/>
              <a:t>Four Classes of Opioids</a:t>
            </a:r>
          </a:p>
          <a:p>
            <a:pPr marL="979488" lvl="1" indent="-457200">
              <a:lnSpc>
                <a:spcPct val="150000"/>
              </a:lnSpc>
              <a:buFont typeface="Times"/>
              <a:buAutoNum type="arabicPeriod"/>
            </a:pPr>
            <a:r>
              <a:rPr lang="en-US" altLang="en-US" b="1" smtClean="0"/>
              <a:t>Endorphins</a:t>
            </a:r>
          </a:p>
          <a:p>
            <a:pPr marL="979488" lvl="1" indent="-457200">
              <a:lnSpc>
                <a:spcPct val="150000"/>
              </a:lnSpc>
              <a:buFont typeface="Times"/>
              <a:buAutoNum type="arabicPeriod"/>
            </a:pPr>
            <a:r>
              <a:rPr lang="en-US" altLang="en-US" b="1" smtClean="0"/>
              <a:t>Enkephalins</a:t>
            </a:r>
          </a:p>
          <a:p>
            <a:pPr marL="979488" lvl="1" indent="-457200">
              <a:lnSpc>
                <a:spcPct val="150000"/>
              </a:lnSpc>
              <a:buFont typeface="Times"/>
              <a:buAutoNum type="arabicPeriod"/>
            </a:pPr>
            <a:r>
              <a:rPr lang="en-US" altLang="en-US" b="1" smtClean="0"/>
              <a:t>Endomorphins</a:t>
            </a:r>
          </a:p>
          <a:p>
            <a:pPr marL="979488" lvl="1" indent="-457200">
              <a:lnSpc>
                <a:spcPct val="150000"/>
              </a:lnSpc>
              <a:buFont typeface="Times"/>
              <a:buAutoNum type="arabicPeriod"/>
            </a:pPr>
            <a:r>
              <a:rPr lang="en-US" altLang="en-US" b="1" smtClean="0"/>
              <a:t>Dynorphins</a:t>
            </a:r>
          </a:p>
        </p:txBody>
      </p:sp>
      <p:sp>
        <p:nvSpPr>
          <p:cNvPr id="176132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60421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Table 12-5  Representative Neurotransmitters and Neuromodulators</a:t>
            </a:r>
          </a:p>
        </p:txBody>
      </p:sp>
      <p:pic>
        <p:nvPicPr>
          <p:cNvPr id="184323" name="Picture 3" descr="table_12_05_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6"/>
          <a:stretch>
            <a:fillRect/>
          </a:stretch>
        </p:blipFill>
        <p:spPr bwMode="auto">
          <a:xfrm>
            <a:off x="298450" y="2297113"/>
            <a:ext cx="85471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Table 12-5  Representative Neurotransmitters and Neuromodulators</a:t>
            </a:r>
          </a:p>
        </p:txBody>
      </p:sp>
      <p:pic>
        <p:nvPicPr>
          <p:cNvPr id="185347" name="Picture 3" descr="table_12_05_2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"/>
          <a:stretch>
            <a:fillRect/>
          </a:stretch>
        </p:blipFill>
        <p:spPr bwMode="auto">
          <a:xfrm>
            <a:off x="298450" y="749300"/>
            <a:ext cx="85471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Table 12-5  Representative Neurotransmitters and Neuromodulators</a:t>
            </a:r>
          </a:p>
        </p:txBody>
      </p:sp>
      <p:pic>
        <p:nvPicPr>
          <p:cNvPr id="186371" name="Picture 3" descr="table_12_05_3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7"/>
          <a:stretch>
            <a:fillRect/>
          </a:stretch>
        </p:blipFill>
        <p:spPr bwMode="auto">
          <a:xfrm>
            <a:off x="298450" y="1335088"/>
            <a:ext cx="85471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7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Table 12-5  Representative Neurotransmitters and Neuromodulators</a:t>
            </a:r>
          </a:p>
        </p:txBody>
      </p:sp>
      <p:pic>
        <p:nvPicPr>
          <p:cNvPr id="187395" name="Picture 4" descr="table_12_05_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"/>
          <a:stretch>
            <a:fillRect/>
          </a:stretch>
        </p:blipFill>
        <p:spPr bwMode="auto">
          <a:xfrm>
            <a:off x="298450" y="1027113"/>
            <a:ext cx="85471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Table 12-5  Representative Neurotransmitters and Neuromodulators</a:t>
            </a:r>
          </a:p>
        </p:txBody>
      </p:sp>
      <p:pic>
        <p:nvPicPr>
          <p:cNvPr id="188419" name="Picture 3" descr="table_12_05_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7"/>
          <a:stretch>
            <a:fillRect/>
          </a:stretch>
        </p:blipFill>
        <p:spPr bwMode="auto">
          <a:xfrm>
            <a:off x="298450" y="1627188"/>
            <a:ext cx="8547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Table 12-5  Representative Neurotransmitters and Neuromodulators</a:t>
            </a:r>
          </a:p>
        </p:txBody>
      </p:sp>
      <p:pic>
        <p:nvPicPr>
          <p:cNvPr id="189443" name="Picture 3" descr="table_12_05_6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"/>
          <a:stretch>
            <a:fillRect/>
          </a:stretch>
        </p:blipFill>
        <p:spPr bwMode="auto">
          <a:xfrm>
            <a:off x="298450" y="1785938"/>
            <a:ext cx="85471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1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49751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b="1" smtClean="0"/>
              <a:t>Chemical Synapses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Are found in most synapses between neurons and all synapses between neurons and other cells  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Cells not in direct contact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Action potential </a:t>
            </a:r>
            <a:r>
              <a:rPr lang="en-US" altLang="en-US" i="1" smtClean="0"/>
              <a:t>may or may not</a:t>
            </a:r>
            <a:r>
              <a:rPr lang="en-US" altLang="en-US" smtClean="0"/>
              <a:t> be propagated to postsynaptic cell, depending on: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Amount of neurotransmitter released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Sensitivity of postsynaptic cell</a:t>
            </a:r>
          </a:p>
        </p:txBody>
      </p:sp>
      <p:sp>
        <p:nvSpPr>
          <p:cNvPr id="155652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69483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294313"/>
          </a:xfrm>
        </p:spPr>
        <p:txBody>
          <a:bodyPr/>
          <a:lstStyle/>
          <a:p>
            <a:pPr marL="355600" indent="-355600">
              <a:lnSpc>
                <a:spcPct val="150000"/>
              </a:lnSpc>
            </a:pPr>
            <a:r>
              <a:rPr lang="en-US" altLang="en-US" smtClean="0"/>
              <a:t>Two Classes of Neurotransmitters</a:t>
            </a:r>
          </a:p>
          <a:p>
            <a:pPr marL="966788" lvl="1" indent="-457200">
              <a:lnSpc>
                <a:spcPct val="150000"/>
              </a:lnSpc>
              <a:buFont typeface="Times"/>
              <a:buAutoNum type="arabicPeriod"/>
            </a:pPr>
            <a:r>
              <a:rPr lang="en-US" altLang="en-US" b="1" smtClean="0"/>
              <a:t>Excitatory neurotransmitters</a:t>
            </a:r>
            <a:endParaRPr lang="en-US" altLang="en-US" sz="2000" b="1" smtClean="0"/>
          </a:p>
          <a:p>
            <a:pPr marL="1387475" lvl="2" indent="-419100">
              <a:lnSpc>
                <a:spcPct val="150000"/>
              </a:lnSpc>
            </a:pPr>
            <a:r>
              <a:rPr lang="en-US" altLang="en-US" smtClean="0"/>
              <a:t>Cause depolarization of postsynaptic membranes</a:t>
            </a:r>
          </a:p>
          <a:p>
            <a:pPr marL="1387475" lvl="2" indent="-419100">
              <a:lnSpc>
                <a:spcPct val="150000"/>
              </a:lnSpc>
            </a:pPr>
            <a:r>
              <a:rPr lang="en-US" altLang="en-US" smtClean="0"/>
              <a:t>Promote action potentials</a:t>
            </a:r>
          </a:p>
          <a:p>
            <a:pPr marL="966788" lvl="1" indent="-457200">
              <a:lnSpc>
                <a:spcPct val="150000"/>
              </a:lnSpc>
              <a:buFont typeface="Times"/>
              <a:buAutoNum type="arabicPeriod"/>
            </a:pPr>
            <a:r>
              <a:rPr lang="en-US" altLang="en-US" b="1" smtClean="0"/>
              <a:t>Inhibitory neurotransmitters</a:t>
            </a:r>
          </a:p>
          <a:p>
            <a:pPr marL="1387475" lvl="2" indent="-419100">
              <a:lnSpc>
                <a:spcPct val="150000"/>
              </a:lnSpc>
            </a:pPr>
            <a:r>
              <a:rPr lang="en-US" altLang="en-US" smtClean="0"/>
              <a:t>Cause hyperpolarization of postsynaptic membranes</a:t>
            </a:r>
          </a:p>
          <a:p>
            <a:pPr marL="1387475" lvl="2" indent="-419100">
              <a:lnSpc>
                <a:spcPct val="150000"/>
              </a:lnSpc>
            </a:pPr>
            <a:r>
              <a:rPr lang="en-US" altLang="en-US" smtClean="0"/>
              <a:t>Suppress action potentials</a:t>
            </a:r>
          </a:p>
        </p:txBody>
      </p:sp>
      <p:sp>
        <p:nvSpPr>
          <p:cNvPr id="156676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71256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294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i="1" smtClean="0"/>
              <a:t>The Effect of a Neurotransmitter</a:t>
            </a:r>
            <a:endParaRPr lang="en-US" altLang="en-US" sz="2400" i="1" smtClean="0"/>
          </a:p>
          <a:p>
            <a:pPr lvl="1">
              <a:lnSpc>
                <a:spcPct val="150000"/>
              </a:lnSpc>
            </a:pPr>
            <a:r>
              <a:rPr lang="en-US" altLang="en-US" i="1" smtClean="0"/>
              <a:t>On a postsynaptic membrane</a:t>
            </a:r>
          </a:p>
          <a:p>
            <a:pPr lvl="2">
              <a:lnSpc>
                <a:spcPct val="150000"/>
              </a:lnSpc>
            </a:pPr>
            <a:r>
              <a:rPr lang="en-US" altLang="en-US" i="1" smtClean="0"/>
              <a:t>Depends on the receptor</a:t>
            </a:r>
          </a:p>
          <a:p>
            <a:pPr lvl="2">
              <a:lnSpc>
                <a:spcPct val="150000"/>
              </a:lnSpc>
            </a:pPr>
            <a:r>
              <a:rPr lang="en-US" altLang="en-US" i="1" smtClean="0"/>
              <a:t>Not on the neurotransmitter</a:t>
            </a:r>
            <a:r>
              <a:rPr lang="en-US" altLang="en-US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For example</a:t>
            </a:r>
            <a:r>
              <a:rPr lang="en-US" altLang="en-US" i="1" smtClean="0"/>
              <a:t>,</a:t>
            </a:r>
            <a:r>
              <a:rPr lang="en-US" altLang="en-US" smtClean="0"/>
              <a:t> </a:t>
            </a:r>
            <a:r>
              <a:rPr lang="en-US" altLang="en-US" b="1" smtClean="0"/>
              <a:t>acetylcholine</a:t>
            </a:r>
            <a:r>
              <a:rPr lang="en-US" altLang="en-US" smtClean="0"/>
              <a:t> (ACh)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Usually promotes action potentials</a:t>
            </a:r>
          </a:p>
          <a:p>
            <a:pPr lvl="2">
              <a:lnSpc>
                <a:spcPct val="150000"/>
              </a:lnSpc>
            </a:pPr>
            <a:r>
              <a:rPr lang="en-US" altLang="en-US" smtClean="0"/>
              <a:t>But inhibits cardiac neuromuscular junctions</a:t>
            </a:r>
          </a:p>
        </p:txBody>
      </p:sp>
      <p:sp>
        <p:nvSpPr>
          <p:cNvPr id="15770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08127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294313"/>
          </a:xfrm>
        </p:spPr>
        <p:txBody>
          <a:bodyPr/>
          <a:lstStyle/>
          <a:p>
            <a:pPr marL="355600" indent="-355600">
              <a:lnSpc>
                <a:spcPct val="150000"/>
              </a:lnSpc>
            </a:pPr>
            <a:r>
              <a:rPr lang="en-US" altLang="en-US" b="1" smtClean="0"/>
              <a:t>Cholinergic Synapses</a:t>
            </a:r>
          </a:p>
          <a:p>
            <a:pPr marL="954088" lvl="1" indent="-457200">
              <a:lnSpc>
                <a:spcPct val="150000"/>
              </a:lnSpc>
            </a:pPr>
            <a:r>
              <a:rPr lang="en-US" altLang="en-US" smtClean="0"/>
              <a:t>Any synapse that releases ACh at:</a:t>
            </a:r>
          </a:p>
          <a:p>
            <a:pPr marL="1374775" lvl="2" indent="-419100">
              <a:lnSpc>
                <a:spcPct val="150000"/>
              </a:lnSpc>
              <a:buFont typeface="Times"/>
              <a:buAutoNum type="arabicPeriod"/>
            </a:pPr>
            <a:r>
              <a:rPr lang="en-US" altLang="en-US" smtClean="0"/>
              <a:t>All neuromuscular junctions with skeletal muscle fibers</a:t>
            </a:r>
          </a:p>
          <a:p>
            <a:pPr marL="1374775" lvl="2" indent="-419100">
              <a:lnSpc>
                <a:spcPct val="150000"/>
              </a:lnSpc>
              <a:buFont typeface="Times"/>
              <a:buAutoNum type="arabicPeriod"/>
            </a:pPr>
            <a:r>
              <a:rPr lang="en-US" altLang="en-US" smtClean="0"/>
              <a:t>Many synapses in CNS</a:t>
            </a:r>
          </a:p>
          <a:p>
            <a:pPr marL="1374775" lvl="2" indent="-419100">
              <a:lnSpc>
                <a:spcPct val="150000"/>
              </a:lnSpc>
              <a:buFont typeface="Times"/>
              <a:buAutoNum type="arabicPeriod"/>
            </a:pPr>
            <a:r>
              <a:rPr lang="en-US" altLang="en-US" smtClean="0"/>
              <a:t>All neuron-to-neuron synapses in PNS</a:t>
            </a:r>
          </a:p>
          <a:p>
            <a:pPr marL="1374775" lvl="2" indent="-419100">
              <a:lnSpc>
                <a:spcPct val="150000"/>
              </a:lnSpc>
              <a:buFont typeface="Times"/>
              <a:buAutoNum type="arabicPeriod"/>
            </a:pPr>
            <a:r>
              <a:rPr lang="en-US" altLang="en-US" smtClean="0"/>
              <a:t>All neuromuscular and neuroglandular junctions of ANS parasympathetic division</a:t>
            </a:r>
          </a:p>
        </p:txBody>
      </p:sp>
      <p:sp>
        <p:nvSpPr>
          <p:cNvPr id="15872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90225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12-7 Synapses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100"/>
            <a:ext cx="8229600" cy="5611813"/>
          </a:xfrm>
        </p:spPr>
        <p:txBody>
          <a:bodyPr>
            <a:normAutofit fontScale="92500"/>
          </a:bodyPr>
          <a:lstStyle/>
          <a:p>
            <a:pPr marL="355600" indent="-355600">
              <a:lnSpc>
                <a:spcPct val="150000"/>
              </a:lnSpc>
            </a:pPr>
            <a:r>
              <a:rPr lang="en-US" altLang="en-US" smtClean="0"/>
              <a:t>Events at a Cholinergic Synapse</a:t>
            </a:r>
          </a:p>
          <a:p>
            <a:pPr marL="838200" lvl="1" indent="-381000">
              <a:lnSpc>
                <a:spcPct val="150000"/>
              </a:lnSpc>
              <a:buFont typeface="Times"/>
              <a:buAutoNum type="arabicPeriod"/>
            </a:pPr>
            <a:r>
              <a:rPr lang="en-US" altLang="en-US" smtClean="0"/>
              <a:t>Action potential arrives, depolarizes synaptic terminal</a:t>
            </a:r>
          </a:p>
          <a:p>
            <a:pPr marL="838200" lvl="1" indent="-381000">
              <a:lnSpc>
                <a:spcPct val="150000"/>
              </a:lnSpc>
              <a:buFont typeface="Times"/>
              <a:buAutoNum type="arabicPeriod"/>
            </a:pPr>
            <a:r>
              <a:rPr lang="en-US" altLang="en-US" smtClean="0"/>
              <a:t>Calcium ions enter synaptic terminal, trigger exocytosis of ACh</a:t>
            </a:r>
          </a:p>
          <a:p>
            <a:pPr marL="838200" lvl="1" indent="-381000">
              <a:lnSpc>
                <a:spcPct val="150000"/>
              </a:lnSpc>
              <a:buFont typeface="Times"/>
              <a:buAutoNum type="arabicPeriod"/>
            </a:pPr>
            <a:r>
              <a:rPr lang="en-US" altLang="en-US" smtClean="0"/>
              <a:t>ACh binds to receptors, depolarizes postsynaptic membrane</a:t>
            </a:r>
          </a:p>
          <a:p>
            <a:pPr marL="838200" lvl="1" indent="-381000">
              <a:lnSpc>
                <a:spcPct val="150000"/>
              </a:lnSpc>
              <a:buFont typeface="Times"/>
              <a:buAutoNum type="arabicPeriod"/>
            </a:pPr>
            <a:r>
              <a:rPr lang="en-US" altLang="en-US" smtClean="0"/>
              <a:t>ACh removed by AChE</a:t>
            </a:r>
          </a:p>
          <a:p>
            <a:pPr marL="1295400" lvl="2" indent="-381000">
              <a:lnSpc>
                <a:spcPct val="150000"/>
              </a:lnSpc>
            </a:pPr>
            <a:r>
              <a:rPr lang="en-US" altLang="en-US" smtClean="0"/>
              <a:t>AChE breaks ACh into </a:t>
            </a:r>
            <a:r>
              <a:rPr lang="en-US" altLang="en-US" b="1" smtClean="0"/>
              <a:t>acetate</a:t>
            </a:r>
            <a:r>
              <a:rPr lang="en-US" altLang="en-US" smtClean="0"/>
              <a:t> and </a:t>
            </a:r>
            <a:r>
              <a:rPr lang="en-US" altLang="en-US" b="1" smtClean="0"/>
              <a:t>choline</a:t>
            </a:r>
            <a:endParaRPr lang="en-US" altLang="en-US" smtClean="0"/>
          </a:p>
        </p:txBody>
      </p:sp>
      <p:sp>
        <p:nvSpPr>
          <p:cNvPr id="15974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11694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7" descr="figure_12_17_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350838" y="171450"/>
            <a:ext cx="8442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12-17  Events in the Functioning of a Cholinergic Synapse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537200" y="5214938"/>
            <a:ext cx="25003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POSTSYNAPTIC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NEURON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447800" y="487363"/>
            <a:ext cx="4725988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300" b="1">
                <a:cs typeface="Arial" charset="0"/>
              </a:rPr>
              <a:t>An action potential arrives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300" b="1">
                <a:cs typeface="Arial" charset="0"/>
              </a:rPr>
              <a:t>depolarizes the synaptic terminal</a:t>
            </a:r>
            <a:endParaRPr lang="en-US" altLang="en-US" sz="2300" b="1" baseline="-25000">
              <a:cs typeface="Arial" charset="0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119313" y="1570038"/>
            <a:ext cx="25003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cs typeface="Arial" charset="0"/>
              </a:rPr>
              <a:t>Presynaptic neuron</a:t>
            </a:r>
            <a:endParaRPr lang="en-US" altLang="en-US" sz="2200" b="1" baseline="-25000">
              <a:cs typeface="Arial" charset="0"/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992313" y="2116138"/>
            <a:ext cx="25003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cs typeface="Arial" charset="0"/>
              </a:rPr>
              <a:t>Synaptic vesicles</a:t>
            </a:r>
            <a:endParaRPr lang="en-US" altLang="en-US" sz="2200" b="1" baseline="-25000">
              <a:cs typeface="Arial" charset="0"/>
            </a:endParaRP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3151188" y="2579688"/>
            <a:ext cx="8874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cs typeface="Arial" charset="0"/>
              </a:rPr>
              <a:t>ER</a:t>
            </a:r>
            <a:endParaRPr lang="en-US" altLang="en-US" sz="2200" b="1" baseline="-25000">
              <a:cs typeface="Arial" charset="0"/>
            </a:endParaRP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5910263" y="1603375"/>
            <a:ext cx="21637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300" b="1">
                <a:cs typeface="Arial" charset="0"/>
              </a:rPr>
              <a:t>Action potential</a:t>
            </a:r>
            <a:endParaRPr lang="en-US" altLang="en-US" sz="2300" b="1" baseline="-25000">
              <a:cs typeface="Arial" charset="0"/>
            </a:endParaRP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630863" y="2022475"/>
            <a:ext cx="250031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300" b="1">
                <a:cs typeface="Arial" charset="0"/>
              </a:rPr>
              <a:t>EXTRACELLULAR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300" b="1">
                <a:cs typeface="Arial" charset="0"/>
              </a:rPr>
              <a:t>FLUID</a:t>
            </a:r>
            <a:endParaRPr lang="en-US" altLang="en-US" sz="2300" b="1" baseline="-25000">
              <a:cs typeface="Arial" charset="0"/>
            </a:endParaRP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6127750" y="2759075"/>
            <a:ext cx="1276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cs typeface="Arial" charset="0"/>
              </a:rPr>
              <a:t>Synaptic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cs typeface="Arial" charset="0"/>
              </a:rPr>
              <a:t>terminal</a:t>
            </a:r>
            <a:endParaRPr lang="en-US" altLang="en-US" sz="2200" b="1" baseline="-25000">
              <a:cs typeface="Arial" charset="0"/>
            </a:endParaRP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6122988" y="3609975"/>
            <a:ext cx="147161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cs typeface="Arial" charset="0"/>
              </a:rPr>
              <a:t>Initial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cs typeface="Arial" charset="0"/>
              </a:rPr>
              <a:t>segment</a:t>
            </a:r>
            <a:endParaRPr lang="en-US" altLang="en-US" sz="2200" b="1" baseline="-25000">
              <a:cs typeface="Arial" charset="0"/>
            </a:endParaRP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5345113" y="4230688"/>
            <a:ext cx="8334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cs typeface="Arial" charset="0"/>
              </a:rPr>
              <a:t>AChE</a:t>
            </a:r>
            <a:endParaRPr lang="en-US" altLang="en-US" sz="2200" b="1" baseline="-25000">
              <a:cs typeface="Arial" charset="0"/>
            </a:endParaRPr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 flipV="1">
            <a:off x="2943225" y="2427288"/>
            <a:ext cx="284163" cy="189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 flipH="1" flipV="1">
            <a:off x="3235325" y="2427288"/>
            <a:ext cx="123825" cy="136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5095875" y="1725613"/>
            <a:ext cx="33655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>
            <a:off x="5432425" y="1727200"/>
            <a:ext cx="373063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>
            <a:off x="5448300" y="2190750"/>
            <a:ext cx="603250" cy="173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7" name="Line 19"/>
          <p:cNvSpPr>
            <a:spLocks noChangeShapeType="1"/>
          </p:cNvSpPr>
          <p:nvPr/>
        </p:nvSpPr>
        <p:spPr bwMode="auto">
          <a:xfrm flipH="1">
            <a:off x="5229225" y="2200275"/>
            <a:ext cx="212725" cy="55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 flipH="1">
            <a:off x="5865813" y="3925888"/>
            <a:ext cx="195262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>
            <a:off x="5746750" y="3041650"/>
            <a:ext cx="30162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V="1">
            <a:off x="5114925" y="4551363"/>
            <a:ext cx="42545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>
            <a:off x="6338888" y="4435475"/>
            <a:ext cx="10287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>
            <a:off x="6327775" y="4440238"/>
            <a:ext cx="0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>
            <a:off x="7381875" y="4440238"/>
            <a:ext cx="6350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>
            <a:off x="6854825" y="4329113"/>
            <a:ext cx="0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0" descr="figure_12_17_2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>
            <a:fillRect/>
          </a:stretch>
        </p:blipFill>
        <p:spPr bwMode="auto">
          <a:xfrm>
            <a:off x="298450" y="347663"/>
            <a:ext cx="85471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642350" cy="214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12-17  Events in the Functioning of a Cholinergic Synapse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404938" y="736600"/>
            <a:ext cx="5997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Extracellular Ca</a:t>
            </a:r>
            <a:r>
              <a:rPr lang="en-US" altLang="en-US" sz="2400" b="1" baseline="30000">
                <a:cs typeface="Arial" charset="0"/>
              </a:rPr>
              <a:t>2+</a:t>
            </a:r>
            <a:r>
              <a:rPr lang="en-US" altLang="en-US" sz="2400" b="1">
                <a:cs typeface="Arial" charset="0"/>
              </a:rPr>
              <a:t> enters the synaptic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terminal, triggering the exocytosis of ACh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310063" y="3590925"/>
            <a:ext cx="7445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Ca</a:t>
            </a:r>
            <a:r>
              <a:rPr lang="en-US" altLang="en-US" sz="2400" b="1" baseline="30000">
                <a:cs typeface="Arial" charset="0"/>
              </a:rPr>
              <a:t>2+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955800" y="3503613"/>
            <a:ext cx="7445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Ca</a:t>
            </a:r>
            <a:r>
              <a:rPr lang="en-US" altLang="en-US" sz="2400" b="1" baseline="30000">
                <a:cs typeface="Arial" charset="0"/>
              </a:rPr>
              <a:t>2+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2979738" y="2425700"/>
            <a:ext cx="10366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ACh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6169025" y="3775075"/>
            <a:ext cx="19986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Synaptic cleft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5257800" y="5067300"/>
            <a:ext cx="296227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Chemically gated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cs typeface="Arial" charset="0"/>
              </a:rPr>
              <a:t>sodium ion channels</a:t>
            </a:r>
            <a:endParaRPr lang="en-US" altLang="en-US" sz="2400" b="1" baseline="-25000">
              <a:cs typeface="Arial" charset="0"/>
            </a:endParaRPr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3140075" y="2755900"/>
            <a:ext cx="146050" cy="169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V="1">
            <a:off x="2922588" y="2751138"/>
            <a:ext cx="363537" cy="893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4235450" y="5076825"/>
            <a:ext cx="55562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4779963" y="4875213"/>
            <a:ext cx="635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4787900" y="5238750"/>
            <a:ext cx="3873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5157788" y="4121150"/>
            <a:ext cx="223837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5287963" y="4392613"/>
            <a:ext cx="98425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H="1">
            <a:off x="5053013" y="4121150"/>
            <a:ext cx="10953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5294313" y="3916363"/>
            <a:ext cx="376237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>
            <a:off x="5657850" y="3919538"/>
            <a:ext cx="3810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748</Words>
  <Application>Microsoft Office PowerPoint</Application>
  <PresentationFormat>On-screen Show (4:3)</PresentationFormat>
  <Paragraphs>193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12-7 Synapses</vt:lpstr>
      <vt:lpstr>12-7 Synapses</vt:lpstr>
      <vt:lpstr>12-7 Synapses</vt:lpstr>
      <vt:lpstr>12-7 Synapses</vt:lpstr>
      <vt:lpstr>12-7 Synapses</vt:lpstr>
      <vt:lpstr>12-7 Synapses</vt:lpstr>
      <vt:lpstr>12-7 Synapses</vt:lpstr>
      <vt:lpstr>Figure 12-17  Events in the Functioning of a Cholinergic Synapse</vt:lpstr>
      <vt:lpstr>Figure 12-17  Events in the Functioning of a Cholinergic Synapse</vt:lpstr>
      <vt:lpstr>Figure 12-17  Events in the Functioning of a Cholinergic Synapse</vt:lpstr>
      <vt:lpstr>Figure 12-17  Events in the Functioning of a Cholinergic Synapse</vt:lpstr>
      <vt:lpstr>12-7 Synapses</vt:lpstr>
      <vt:lpstr>12-7 Synapses</vt:lpstr>
      <vt:lpstr>Table 12-4  Synaptic Activity</vt:lpstr>
      <vt:lpstr>12-8 Neurotransmitters and Neuromodulators</vt:lpstr>
      <vt:lpstr>12-8 Neurotransmitters and Neuromodulators</vt:lpstr>
      <vt:lpstr>12-8 Neurotransmitters and Neuromodulators</vt:lpstr>
      <vt:lpstr>12-8 Neurotransmitters and Neuromodulators</vt:lpstr>
      <vt:lpstr>12-8 Neurotransmitters and Neuromodulators</vt:lpstr>
      <vt:lpstr>12-8 Neurotransmitters and Neuromodulators</vt:lpstr>
      <vt:lpstr>12-8 Neurotransmitters and Neuromodulators</vt:lpstr>
      <vt:lpstr>12-8 Neurotransmitters and Neuromodulators</vt:lpstr>
      <vt:lpstr>Table 12-5  Representative Neurotransmitters and Neuromodulators</vt:lpstr>
      <vt:lpstr>Table 12-5  Representative Neurotransmitters and Neuromodulators</vt:lpstr>
      <vt:lpstr>Table 12-5  Representative Neurotransmitters and Neuromodulators</vt:lpstr>
      <vt:lpstr>Table 12-5  Representative Neurotransmitters and Neuromodulators</vt:lpstr>
      <vt:lpstr>Table 12-5  Representative Neurotransmitters and Neuromodulators</vt:lpstr>
      <vt:lpstr>Table 12-5  Representative Neurotransmitters and Neuromodulators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12-7 Synapses</dc:title>
  <dc:creator>Sean Fitzsimmons</dc:creator>
  <cp:lastModifiedBy>Sean Fitzsimmons</cp:lastModifiedBy>
  <cp:revision>2</cp:revision>
  <dcterms:created xsi:type="dcterms:W3CDTF">2014-05-05T14:23:35Z</dcterms:created>
  <dcterms:modified xsi:type="dcterms:W3CDTF">2014-05-05T14:43:40Z</dcterms:modified>
</cp:coreProperties>
</file>