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8B5F-2FB8-45D8-B720-C0203E5B93CA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6B783-FDA1-40B6-A022-1318D853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2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710A8E5A-8D16-4A2A-83C2-481A2067A1CE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C861F326-116A-4316-88A2-B1BDBA083A7C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3F5FD009-0065-4508-BC6C-5420CDFC97D0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CFD1F3A6-9F36-455B-BDD7-2DEC91E47EEA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2D669D45-1D12-4316-9566-C2B4D4611AC0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45C0E89E-9995-4AC1-AA26-4C068BAE7390}" type="slidenum">
              <a:rPr lang="en-US" altLang="en-US" sz="1200"/>
              <a:pPr algn="r"/>
              <a:t>20</a:t>
            </a:fld>
            <a:endParaRPr lang="en-US" altLang="en-US" sz="1200"/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6D3AECD1-6508-4C00-8EBA-2026DA6A8036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C9E0BDC7-D8C6-49C1-A040-8735728B3180}" type="slidenum">
              <a:rPr lang="en-US" altLang="en-US" sz="1200"/>
              <a:pPr algn="r"/>
              <a:t>22</a:t>
            </a:fld>
            <a:endParaRPr lang="en-US" altLang="en-US" sz="1200"/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1EAD967E-43D3-45E8-B54E-19122DD8FC66}" type="slidenum">
              <a:rPr lang="en-US" altLang="en-US" sz="1200"/>
              <a:pPr algn="r"/>
              <a:t>23</a:t>
            </a:fld>
            <a:endParaRPr lang="en-US" altLang="en-US" sz="120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F24E8151-FD8E-4314-AA53-DF4018062FDD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F81815BE-74D9-4A8B-AD65-157D5FDF7B4C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D8C3B7B3-A60C-4055-ABAD-FC916329425A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9EF46434-630D-4C40-9279-E0D0B0FE7F41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CD885331-EE24-4BE0-A16F-F589F63EA036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8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3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8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9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79AC-B734-44B6-BB95-27F543084D03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9196-6A17-4899-B74A-D9730936F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pflix_gap.m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apflix_pap.m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12-5 Action Potential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9500"/>
            <a:ext cx="8229600" cy="5105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b="1" dirty="0" smtClean="0"/>
              <a:t>Action Potentials</a:t>
            </a:r>
          </a:p>
          <a:p>
            <a:pPr lvl="1">
              <a:lnSpc>
                <a:spcPct val="140000"/>
              </a:lnSpc>
            </a:pPr>
            <a:r>
              <a:rPr lang="en-US" altLang="en-US" dirty="0" smtClean="0"/>
              <a:t>Propagated changes in transmembrane potential</a:t>
            </a:r>
          </a:p>
          <a:p>
            <a:pPr lvl="1">
              <a:lnSpc>
                <a:spcPct val="140000"/>
              </a:lnSpc>
            </a:pPr>
            <a:r>
              <a:rPr lang="en-US" altLang="en-US" dirty="0" smtClean="0"/>
              <a:t>Affect an entire excitable membrane</a:t>
            </a:r>
          </a:p>
          <a:p>
            <a:pPr lvl="1">
              <a:lnSpc>
                <a:spcPct val="140000"/>
              </a:lnSpc>
            </a:pPr>
            <a:r>
              <a:rPr lang="en-US" altLang="en-US" dirty="0" smtClean="0"/>
              <a:t>Link </a:t>
            </a:r>
            <a:r>
              <a:rPr lang="en-US" altLang="en-US" dirty="0" smtClean="0"/>
              <a:t>cell </a:t>
            </a:r>
            <a:r>
              <a:rPr lang="en-US" altLang="en-US" dirty="0" smtClean="0"/>
              <a:t>body with motor end plate actions</a:t>
            </a:r>
            <a:endParaRPr lang="en-US" alt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16740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45437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12-5 Action Potential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0300"/>
            <a:ext cx="8229600" cy="534352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smtClean="0"/>
              <a:t>The </a:t>
            </a:r>
            <a:r>
              <a:rPr lang="en-US" altLang="en-US" b="1" smtClean="0"/>
              <a:t>Refractory Period</a:t>
            </a:r>
          </a:p>
          <a:p>
            <a:pPr lvl="1">
              <a:lnSpc>
                <a:spcPct val="125000"/>
              </a:lnSpc>
            </a:pPr>
            <a:r>
              <a:rPr lang="en-US" altLang="en-US" smtClean="0"/>
              <a:t>The time period</a:t>
            </a:r>
          </a:p>
          <a:p>
            <a:pPr lvl="2">
              <a:lnSpc>
                <a:spcPct val="125000"/>
              </a:lnSpc>
            </a:pPr>
            <a:r>
              <a:rPr lang="en-US" altLang="en-US" sz="2400" smtClean="0"/>
              <a:t>From beginning of action potential </a:t>
            </a:r>
          </a:p>
          <a:p>
            <a:pPr lvl="2">
              <a:lnSpc>
                <a:spcPct val="125000"/>
              </a:lnSpc>
            </a:pPr>
            <a:r>
              <a:rPr lang="en-US" altLang="en-US" sz="2400" smtClean="0"/>
              <a:t>To return to resting state</a:t>
            </a:r>
          </a:p>
          <a:p>
            <a:pPr lvl="2">
              <a:lnSpc>
                <a:spcPct val="125000"/>
              </a:lnSpc>
            </a:pPr>
            <a:r>
              <a:rPr lang="en-US" altLang="en-US" sz="2400" smtClean="0"/>
              <a:t>During which membrane will not respond normally to additional stimuli</a:t>
            </a:r>
          </a:p>
        </p:txBody>
      </p:sp>
      <p:sp>
        <p:nvSpPr>
          <p:cNvPr id="12902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  <p:sp>
        <p:nvSpPr>
          <p:cNvPr id="129029" name="Text Box 8"/>
          <p:cNvSpPr txBox="1">
            <a:spLocks noChangeArrowheads="1"/>
          </p:cNvSpPr>
          <p:nvPr/>
        </p:nvSpPr>
        <p:spPr bwMode="auto">
          <a:xfrm>
            <a:off x="1400175" y="5811838"/>
            <a:ext cx="4606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srgbClr val="1E77BC"/>
                </a:solidFill>
              </a:rPr>
              <a:t>A&amp;P FLIX Generation of an Action Potential</a:t>
            </a:r>
          </a:p>
        </p:txBody>
      </p:sp>
      <p:pic>
        <p:nvPicPr>
          <p:cNvPr id="129030" name="Picture 9" descr="C:\Documents and Settings\dking\Desktop\Martini VAP Play Butto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6588"/>
            <a:ext cx="9667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8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12-5 Action Potential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7600"/>
            <a:ext cx="8229600" cy="5359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mtClean="0"/>
              <a:t>Powering the Sodium–Potassium Exchange Pump</a:t>
            </a:r>
          </a:p>
          <a:p>
            <a:pPr lvl="1">
              <a:lnSpc>
                <a:spcPct val="130000"/>
              </a:lnSpc>
            </a:pPr>
            <a:r>
              <a:rPr lang="en-US" altLang="en-US" smtClean="0"/>
              <a:t>To maintain concentration gradients of Na</a:t>
            </a:r>
            <a:r>
              <a:rPr lang="en-US" altLang="en-US" baseline="40000" smtClean="0"/>
              <a:t>+</a:t>
            </a:r>
            <a:r>
              <a:rPr lang="en-US" altLang="en-US" smtClean="0"/>
              <a:t> and K</a:t>
            </a:r>
            <a:r>
              <a:rPr lang="en-US" altLang="en-US" baseline="40000" smtClean="0"/>
              <a:t>+</a:t>
            </a:r>
            <a:r>
              <a:rPr lang="en-US" altLang="en-US" smtClean="0"/>
              <a:t> over time</a:t>
            </a:r>
          </a:p>
          <a:p>
            <a:pPr lvl="2">
              <a:lnSpc>
                <a:spcPct val="130000"/>
              </a:lnSpc>
            </a:pPr>
            <a:r>
              <a:rPr lang="en-US" altLang="en-US" smtClean="0"/>
              <a:t>Requires energy (1 ATP for each 2 K</a:t>
            </a:r>
            <a:r>
              <a:rPr lang="en-US" altLang="en-US" baseline="40000" smtClean="0"/>
              <a:t>+</a:t>
            </a:r>
            <a:r>
              <a:rPr lang="en-US" altLang="en-US" smtClean="0"/>
              <a:t>/3 Na</a:t>
            </a:r>
            <a:r>
              <a:rPr lang="en-US" altLang="en-US" baseline="40000" smtClean="0"/>
              <a:t>+</a:t>
            </a:r>
            <a:r>
              <a:rPr lang="en-US" altLang="en-US" baseline="30000" smtClean="0"/>
              <a:t> </a:t>
            </a:r>
            <a:r>
              <a:rPr lang="en-US" altLang="en-US" smtClean="0"/>
              <a:t>exchange)</a:t>
            </a:r>
          </a:p>
          <a:p>
            <a:pPr lvl="1">
              <a:lnSpc>
                <a:spcPct val="130000"/>
              </a:lnSpc>
            </a:pPr>
            <a:r>
              <a:rPr lang="en-US" altLang="en-US" smtClean="0"/>
              <a:t>Without ATP</a:t>
            </a:r>
          </a:p>
          <a:p>
            <a:pPr lvl="2">
              <a:lnSpc>
                <a:spcPct val="130000"/>
              </a:lnSpc>
            </a:pPr>
            <a:r>
              <a:rPr lang="en-US" altLang="en-US" smtClean="0"/>
              <a:t>Neurons stop functioning</a:t>
            </a:r>
          </a:p>
        </p:txBody>
      </p:sp>
      <p:sp>
        <p:nvSpPr>
          <p:cNvPr id="131076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82799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0" descr="figure_12_14_7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4" b="3275"/>
          <a:stretch>
            <a:fillRect/>
          </a:stretch>
        </p:blipFill>
        <p:spPr bwMode="auto">
          <a:xfrm>
            <a:off x="1009650" y="636588"/>
            <a:ext cx="70929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12-14  Generation of an Action Potential</a:t>
            </a:r>
          </a:p>
        </p:txBody>
      </p:sp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1592263" y="4092575"/>
            <a:ext cx="1481137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Graded potential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causes threshold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32101" name="Text Box 7"/>
          <p:cNvSpPr txBox="1">
            <a:spLocks noChangeArrowheads="1"/>
          </p:cNvSpPr>
          <p:nvPr/>
        </p:nvSpPr>
        <p:spPr bwMode="auto">
          <a:xfrm>
            <a:off x="3495675" y="1130300"/>
            <a:ext cx="21034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Sodium channels close, voltage-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gated potassium channels open</a:t>
            </a:r>
          </a:p>
        </p:txBody>
      </p:sp>
      <p:sp>
        <p:nvSpPr>
          <p:cNvPr id="132102" name="Text Box 10"/>
          <p:cNvSpPr txBox="1">
            <a:spLocks noChangeArrowheads="1"/>
          </p:cNvSpPr>
          <p:nvPr/>
        </p:nvSpPr>
        <p:spPr bwMode="auto">
          <a:xfrm>
            <a:off x="1787525" y="3538538"/>
            <a:ext cx="808038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>
                <a:cs typeface="Arial" charset="0"/>
              </a:rPr>
              <a:t>Threshold</a:t>
            </a:r>
            <a:endParaRPr lang="en-US" altLang="en-US" sz="1100" b="1" baseline="-25000">
              <a:cs typeface="Arial" charset="0"/>
            </a:endParaRPr>
          </a:p>
        </p:txBody>
      </p:sp>
      <p:sp>
        <p:nvSpPr>
          <p:cNvPr id="132103" name="Text Box 11"/>
          <p:cNvSpPr txBox="1">
            <a:spLocks noChangeArrowheads="1"/>
          </p:cNvSpPr>
          <p:nvPr/>
        </p:nvSpPr>
        <p:spPr bwMode="auto">
          <a:xfrm>
            <a:off x="1689100" y="2830513"/>
            <a:ext cx="8080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>
                <a:cs typeface="Arial" charset="0"/>
              </a:rPr>
              <a:t>Resting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b="1">
                <a:cs typeface="Arial" charset="0"/>
              </a:rPr>
              <a:t>potential</a:t>
            </a:r>
            <a:endParaRPr lang="en-US" altLang="en-US" sz="1100" b="1" baseline="-25000">
              <a:cs typeface="Arial" charset="0"/>
            </a:endParaRPr>
          </a:p>
        </p:txBody>
      </p:sp>
      <p:sp>
        <p:nvSpPr>
          <p:cNvPr id="132104" name="Text Box 12"/>
          <p:cNvSpPr txBox="1">
            <a:spLocks noChangeArrowheads="1"/>
          </p:cNvSpPr>
          <p:nvPr/>
        </p:nvSpPr>
        <p:spPr bwMode="auto">
          <a:xfrm rot="-5400000">
            <a:off x="-242887" y="3170238"/>
            <a:ext cx="27463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Transmembrane potential (mV)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32105" name="Text Box 13"/>
          <p:cNvSpPr txBox="1">
            <a:spLocks noChangeArrowheads="1"/>
          </p:cNvSpPr>
          <p:nvPr/>
        </p:nvSpPr>
        <p:spPr bwMode="auto">
          <a:xfrm>
            <a:off x="2287588" y="1993900"/>
            <a:ext cx="1831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D E P O L A R I Z A T I O N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32106" name="Text Box 14"/>
          <p:cNvSpPr txBox="1">
            <a:spLocks noChangeArrowheads="1"/>
          </p:cNvSpPr>
          <p:nvPr/>
        </p:nvSpPr>
        <p:spPr bwMode="auto">
          <a:xfrm>
            <a:off x="5041900" y="1993900"/>
            <a:ext cx="1831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R E P O L A R I Z A T I O N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32107" name="Text Box 15"/>
          <p:cNvSpPr txBox="1">
            <a:spLocks noChangeArrowheads="1"/>
          </p:cNvSpPr>
          <p:nvPr/>
        </p:nvSpPr>
        <p:spPr bwMode="auto">
          <a:xfrm>
            <a:off x="3568700" y="5891213"/>
            <a:ext cx="1831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Time (msec)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32108" name="Text Box 16"/>
          <p:cNvSpPr txBox="1">
            <a:spLocks noChangeArrowheads="1"/>
          </p:cNvSpPr>
          <p:nvPr/>
        </p:nvSpPr>
        <p:spPr bwMode="auto">
          <a:xfrm>
            <a:off x="3763963" y="3116263"/>
            <a:ext cx="16795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Voltage-gated sodium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ion channels open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32109" name="Text Box 17"/>
          <p:cNvSpPr txBox="1">
            <a:spLocks noChangeArrowheads="1"/>
          </p:cNvSpPr>
          <p:nvPr/>
        </p:nvSpPr>
        <p:spPr bwMode="auto">
          <a:xfrm>
            <a:off x="5668963" y="3678238"/>
            <a:ext cx="16795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All channels closed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32110" name="Text Box 18"/>
          <p:cNvSpPr txBox="1">
            <a:spLocks noChangeArrowheads="1"/>
          </p:cNvSpPr>
          <p:nvPr/>
        </p:nvSpPr>
        <p:spPr bwMode="auto">
          <a:xfrm>
            <a:off x="3567113" y="5065713"/>
            <a:ext cx="13096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Cannot respond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32111" name="Text Box 19"/>
          <p:cNvSpPr txBox="1">
            <a:spLocks noChangeArrowheads="1"/>
          </p:cNvSpPr>
          <p:nvPr/>
        </p:nvSpPr>
        <p:spPr bwMode="auto">
          <a:xfrm>
            <a:off x="5659438" y="5053013"/>
            <a:ext cx="1908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Responds only to a larger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than normal stimulus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32112" name="Text Box 21"/>
          <p:cNvSpPr txBox="1">
            <a:spLocks noChangeArrowheads="1"/>
          </p:cNvSpPr>
          <p:nvPr/>
        </p:nvSpPr>
        <p:spPr bwMode="auto">
          <a:xfrm>
            <a:off x="5661025" y="4819650"/>
            <a:ext cx="21256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cs typeface="Arial" charset="0"/>
              </a:rPr>
              <a:t>RELATIVE REFRACTORY PERIOD</a:t>
            </a:r>
            <a:endParaRPr lang="en-US" altLang="en-US" sz="800" b="1" baseline="-25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2113" name="Line 22"/>
          <p:cNvSpPr>
            <a:spLocks noChangeShapeType="1"/>
          </p:cNvSpPr>
          <p:nvPr/>
        </p:nvSpPr>
        <p:spPr bwMode="auto">
          <a:xfrm flipV="1">
            <a:off x="1724025" y="3451225"/>
            <a:ext cx="0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4" name="Line 23"/>
          <p:cNvSpPr>
            <a:spLocks noChangeShapeType="1"/>
          </p:cNvSpPr>
          <p:nvPr/>
        </p:nvSpPr>
        <p:spPr bwMode="auto">
          <a:xfrm flipV="1">
            <a:off x="1724025" y="3167063"/>
            <a:ext cx="282575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5" name="Line 24"/>
          <p:cNvSpPr>
            <a:spLocks noChangeShapeType="1"/>
          </p:cNvSpPr>
          <p:nvPr/>
        </p:nvSpPr>
        <p:spPr bwMode="auto">
          <a:xfrm>
            <a:off x="2368550" y="399573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6" name="Line 25"/>
          <p:cNvSpPr>
            <a:spLocks noChangeShapeType="1"/>
          </p:cNvSpPr>
          <p:nvPr/>
        </p:nvSpPr>
        <p:spPr bwMode="auto">
          <a:xfrm>
            <a:off x="3849688" y="2914650"/>
            <a:ext cx="109537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7" name="Line 26"/>
          <p:cNvSpPr>
            <a:spLocks noChangeShapeType="1"/>
          </p:cNvSpPr>
          <p:nvPr/>
        </p:nvSpPr>
        <p:spPr bwMode="auto">
          <a:xfrm>
            <a:off x="3959225" y="3024188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8" name="Line 27"/>
          <p:cNvSpPr>
            <a:spLocks noChangeShapeType="1"/>
          </p:cNvSpPr>
          <p:nvPr/>
        </p:nvSpPr>
        <p:spPr bwMode="auto">
          <a:xfrm flipV="1">
            <a:off x="4535488" y="1443038"/>
            <a:ext cx="0" cy="15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9" name="Line 28"/>
          <p:cNvSpPr>
            <a:spLocks noChangeShapeType="1"/>
          </p:cNvSpPr>
          <p:nvPr/>
        </p:nvSpPr>
        <p:spPr bwMode="auto">
          <a:xfrm flipV="1">
            <a:off x="6508750" y="3848100"/>
            <a:ext cx="0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0" name="Text Box 29"/>
          <p:cNvSpPr txBox="1">
            <a:spLocks noChangeArrowheads="1"/>
          </p:cNvSpPr>
          <p:nvPr/>
        </p:nvSpPr>
        <p:spPr bwMode="auto">
          <a:xfrm>
            <a:off x="3622675" y="4824413"/>
            <a:ext cx="21256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solidFill>
                  <a:schemeClr val="bg1"/>
                </a:solidFill>
                <a:cs typeface="Arial" charset="0"/>
              </a:rPr>
              <a:t>ABSOLUTE REFRACTORY PERIOD</a:t>
            </a:r>
            <a:endParaRPr lang="en-US" altLang="en-US" sz="800" b="1" baseline="-250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12-5 Action Potential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611813"/>
          </a:xfrm>
        </p:spPr>
        <p:txBody>
          <a:bodyPr/>
          <a:lstStyle/>
          <a:p>
            <a:pPr marL="355600" indent="-355600">
              <a:lnSpc>
                <a:spcPct val="150000"/>
              </a:lnSpc>
            </a:pPr>
            <a:r>
              <a:rPr lang="en-US" altLang="en-US" smtClean="0"/>
              <a:t>Propagation of Action Potentials</a:t>
            </a:r>
          </a:p>
          <a:p>
            <a:pPr marL="966788" lvl="1" indent="-457200">
              <a:lnSpc>
                <a:spcPct val="150000"/>
              </a:lnSpc>
            </a:pPr>
            <a:r>
              <a:rPr lang="en-US" altLang="en-US" b="1" smtClean="0"/>
              <a:t>Propagation</a:t>
            </a:r>
          </a:p>
          <a:p>
            <a:pPr marL="1387475" lvl="2" indent="-419100">
              <a:lnSpc>
                <a:spcPct val="150000"/>
              </a:lnSpc>
            </a:pPr>
            <a:r>
              <a:rPr lang="en-US" altLang="en-US" sz="2400" smtClean="0"/>
              <a:t>Moves action potentials generated in axon hillock </a:t>
            </a:r>
          </a:p>
          <a:p>
            <a:pPr marL="1387475" lvl="2" indent="-419100">
              <a:lnSpc>
                <a:spcPct val="150000"/>
              </a:lnSpc>
            </a:pPr>
            <a:r>
              <a:rPr lang="en-US" altLang="en-US" sz="2400" smtClean="0"/>
              <a:t>Along entire length of axon</a:t>
            </a:r>
          </a:p>
          <a:p>
            <a:pPr marL="966788" lvl="1" indent="-457200">
              <a:lnSpc>
                <a:spcPct val="150000"/>
              </a:lnSpc>
            </a:pPr>
            <a:r>
              <a:rPr lang="en-US" altLang="en-US" smtClean="0"/>
              <a:t>Two methods of propagating action potentials</a:t>
            </a:r>
          </a:p>
          <a:p>
            <a:pPr marL="1387475" lvl="2" indent="-419100">
              <a:lnSpc>
                <a:spcPct val="150000"/>
              </a:lnSpc>
              <a:buFont typeface="Times" pitchFamily="84" charset="0"/>
              <a:buAutoNum type="arabicPeriod"/>
            </a:pPr>
            <a:r>
              <a:rPr lang="en-US" altLang="en-US" sz="2400" b="1" smtClean="0"/>
              <a:t>Continuous propagation </a:t>
            </a:r>
            <a:r>
              <a:rPr lang="en-US" altLang="en-US" sz="2400" smtClean="0"/>
              <a:t>(unmyelinated axons)</a:t>
            </a:r>
          </a:p>
          <a:p>
            <a:pPr marL="1387475" lvl="2" indent="-419100">
              <a:lnSpc>
                <a:spcPct val="150000"/>
              </a:lnSpc>
              <a:buFont typeface="Times" pitchFamily="84" charset="0"/>
              <a:buAutoNum type="arabicPeriod"/>
            </a:pPr>
            <a:r>
              <a:rPr lang="en-US" altLang="en-US" sz="2400" b="1" smtClean="0"/>
              <a:t>Saltatory propagation </a:t>
            </a:r>
            <a:r>
              <a:rPr lang="en-US" altLang="en-US" sz="2400" smtClean="0"/>
              <a:t>(myelinated axons)</a:t>
            </a:r>
          </a:p>
        </p:txBody>
      </p:sp>
      <p:sp>
        <p:nvSpPr>
          <p:cNvPr id="13312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53002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12-5 Action Potential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5497513"/>
          </a:xfrm>
        </p:spPr>
        <p:txBody>
          <a:bodyPr>
            <a:normAutofit fontScale="92500"/>
          </a:bodyPr>
          <a:lstStyle/>
          <a:p>
            <a:pPr>
              <a:lnSpc>
                <a:spcPct val="135000"/>
              </a:lnSpc>
            </a:pPr>
            <a:r>
              <a:rPr lang="en-US" altLang="en-US" sz="2400" b="1" dirty="0" smtClean="0"/>
              <a:t>Continuous Propagation</a:t>
            </a:r>
          </a:p>
          <a:p>
            <a:pPr lvl="1">
              <a:lnSpc>
                <a:spcPct val="135000"/>
              </a:lnSpc>
            </a:pPr>
            <a:r>
              <a:rPr lang="en-US" altLang="en-US" sz="2000" dirty="0" smtClean="0"/>
              <a:t>Of action potentials along an unmyelinated axon</a:t>
            </a:r>
          </a:p>
          <a:p>
            <a:pPr lvl="1">
              <a:lnSpc>
                <a:spcPct val="135000"/>
              </a:lnSpc>
            </a:pPr>
            <a:r>
              <a:rPr lang="en-US" altLang="en-US" sz="2000" dirty="0" smtClean="0"/>
              <a:t>Affects one segment of axon at a </a:t>
            </a:r>
            <a:r>
              <a:rPr lang="en-US" altLang="en-US" sz="2000" dirty="0" smtClean="0"/>
              <a:t>time</a:t>
            </a:r>
          </a:p>
          <a:p>
            <a:pPr lvl="1">
              <a:lnSpc>
                <a:spcPct val="135000"/>
              </a:lnSpc>
            </a:pPr>
            <a:r>
              <a:rPr lang="en-US" altLang="en-US" sz="2400" dirty="0" smtClean="0"/>
              <a:t>Steps in propagation</a:t>
            </a:r>
          </a:p>
          <a:p>
            <a:pPr lvl="2">
              <a:lnSpc>
                <a:spcPct val="135000"/>
              </a:lnSpc>
            </a:pPr>
            <a:r>
              <a:rPr lang="en-US" altLang="en-US" dirty="0" smtClean="0"/>
              <a:t>Step 1: Action potential in segment 1 </a:t>
            </a:r>
          </a:p>
          <a:p>
            <a:pPr lvl="2">
              <a:lnSpc>
                <a:spcPct val="135000"/>
              </a:lnSpc>
            </a:pPr>
            <a:r>
              <a:rPr lang="en-US" altLang="en-US" dirty="0" smtClean="0"/>
              <a:t>Step 2: Depolarizes second segment to threshold</a:t>
            </a:r>
          </a:p>
          <a:p>
            <a:pPr lvl="2">
              <a:lnSpc>
                <a:spcPct val="150000"/>
              </a:lnSpc>
            </a:pPr>
            <a:r>
              <a:rPr lang="en-US" altLang="en-US" sz="2400" dirty="0" smtClean="0"/>
              <a:t> </a:t>
            </a:r>
            <a:r>
              <a:rPr lang="en-US" altLang="en-US" dirty="0"/>
              <a:t>Step 3: First segment enters refractory period</a:t>
            </a:r>
            <a:endParaRPr lang="en-US" altLang="en-US" sz="2000" dirty="0"/>
          </a:p>
          <a:p>
            <a:pPr lvl="2">
              <a:lnSpc>
                <a:spcPct val="150000"/>
              </a:lnSpc>
            </a:pPr>
            <a:r>
              <a:rPr lang="en-US" altLang="en-US" dirty="0"/>
              <a:t>Step 4: Local current depolarizes next segment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Cycle repeats</a:t>
            </a:r>
          </a:p>
          <a:p>
            <a:pPr lvl="2">
              <a:lnSpc>
                <a:spcPct val="150000"/>
              </a:lnSpc>
            </a:pPr>
            <a:r>
              <a:rPr lang="en-US" altLang="en-US" dirty="0"/>
              <a:t>Action potential travels in one direction (1 m/sec)</a:t>
            </a:r>
            <a:r>
              <a:rPr lang="en-US" altLang="en-US" sz="2600" dirty="0"/>
              <a:t> </a:t>
            </a:r>
            <a:endParaRPr lang="en-US" altLang="en-US" dirty="0"/>
          </a:p>
          <a:p>
            <a:pPr lvl="2">
              <a:lnSpc>
                <a:spcPct val="135000"/>
              </a:lnSpc>
            </a:pPr>
            <a:endParaRPr lang="en-US" altLang="en-US" sz="2400" dirty="0" smtClean="0"/>
          </a:p>
        </p:txBody>
      </p:sp>
      <p:sp>
        <p:nvSpPr>
          <p:cNvPr id="13414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05456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5" descr="figure_12_15_1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"/>
          <a:stretch>
            <a:fillRect/>
          </a:stretch>
        </p:blipFill>
        <p:spPr bwMode="auto">
          <a:xfrm>
            <a:off x="298450" y="1179513"/>
            <a:ext cx="85471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12-15  Continuous Propagation of an Action Potential along an Unmyelinated Axon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704850" y="2608263"/>
            <a:ext cx="11874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Action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potential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4859338" y="2452688"/>
            <a:ext cx="24161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Extracellular Fluid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2970213" y="4759325"/>
            <a:ext cx="19367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Cell membrane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5573713" y="4754563"/>
            <a:ext cx="1074737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Cytosol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1296988" y="1473200"/>
            <a:ext cx="73342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As an action potential develops at the initial segment </a:t>
            </a:r>
            <a:r>
              <a:rPr lang="en-US" altLang="en-US" sz="2000" b="1">
                <a:cs typeface="Arial" charset="0"/>
                <a:sym typeface="Wingdings 2" pitchFamily="84" charset="2"/>
              </a:rPr>
              <a:t>, the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  <a:sym typeface="Wingdings 2" pitchFamily="84" charset="2"/>
              </a:rPr>
              <a:t>transmembrane potential at this site depolarizes to +30 mV.</a:t>
            </a:r>
            <a:r>
              <a:rPr lang="en-US" altLang="en-US" sz="2000" b="1">
                <a:cs typeface="Arial" charset="0"/>
              </a:rPr>
              <a:t> 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 flipV="1">
            <a:off x="884238" y="3157538"/>
            <a:ext cx="4762" cy="1128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 flipH="1">
            <a:off x="4170363" y="4298950"/>
            <a:ext cx="4762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6753225" y="3062288"/>
            <a:ext cx="8667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>
                <a:cs typeface="Arial" charset="0"/>
              </a:rPr>
              <a:t>–70 mV</a:t>
            </a:r>
            <a:endParaRPr lang="en-US" altLang="en-US" sz="1700" b="1" baseline="-25000">
              <a:cs typeface="Arial" charset="0"/>
            </a:endParaRP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2111375" y="3049588"/>
            <a:ext cx="9953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>
                <a:cs typeface="Arial" charset="0"/>
              </a:rPr>
              <a:t>+30 mV</a:t>
            </a:r>
            <a:endParaRPr lang="en-US" altLang="en-US" sz="1700" b="1" baseline="-25000">
              <a:cs typeface="Arial" charset="0"/>
            </a:endParaRP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1084263" y="3459163"/>
            <a:ext cx="4841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Na</a:t>
            </a:r>
            <a:r>
              <a:rPr lang="en-US" altLang="en-US" sz="2000" b="1" baseline="30000">
                <a:cs typeface="Arial" charset="0"/>
              </a:rPr>
              <a:t>+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4408488" y="3057525"/>
            <a:ext cx="8667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>
                <a:cs typeface="Arial" charset="0"/>
              </a:rPr>
              <a:t>–70 mV</a:t>
            </a:r>
            <a:endParaRPr lang="en-US" altLang="en-US" sz="1700" b="1" baseline="-25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1" descr="figure_12_15_2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"/>
          <a:stretch>
            <a:fillRect/>
          </a:stretch>
        </p:blipFill>
        <p:spPr bwMode="auto">
          <a:xfrm>
            <a:off x="298450" y="1050925"/>
            <a:ext cx="8547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12-15  Continuous Propagation of an Action Potential along an Unmyelinated Axon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254125" y="1330325"/>
            <a:ext cx="708025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As the sodium ions entering at </a:t>
            </a:r>
            <a:r>
              <a:rPr lang="en-US" altLang="en-US" sz="2000" b="1">
                <a:cs typeface="Arial" charset="0"/>
                <a:sym typeface="Wingdings 2" pitchFamily="84" charset="2"/>
              </a:rPr>
              <a:t> spread away from the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  <a:sym typeface="Wingdings 2" pitchFamily="84" charset="2"/>
              </a:rPr>
              <a:t>open voltage-gated channels, a graded depolarization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  <a:sym typeface="Wingdings 2" pitchFamily="84" charset="2"/>
              </a:rPr>
              <a:t>quickly brings the membrane in segment  to threshold.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 rot="982199">
            <a:off x="2571750" y="4967288"/>
            <a:ext cx="81438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Local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1330325" y="2622550"/>
            <a:ext cx="28384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Graded depolarization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 rot="-607168">
            <a:off x="3294063" y="4959350"/>
            <a:ext cx="9477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current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356100" y="2979738"/>
            <a:ext cx="900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>
                <a:cs typeface="Arial" charset="0"/>
              </a:rPr>
              <a:t>–60 mV</a:t>
            </a:r>
            <a:endParaRPr lang="en-US" altLang="en-US" sz="1700" b="1" baseline="-25000">
              <a:cs typeface="Arial" charset="0"/>
            </a:endParaRP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6700838" y="2978150"/>
            <a:ext cx="90011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>
                <a:cs typeface="Arial" charset="0"/>
              </a:rPr>
              <a:t>–70 mV</a:t>
            </a:r>
            <a:endParaRPr lang="en-US" altLang="en-US" sz="1700" b="1" baseline="-25000">
              <a:cs typeface="Arial" charset="0"/>
            </a:endParaRPr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 flipH="1" flipV="1">
            <a:off x="2784475" y="2914650"/>
            <a:ext cx="811213" cy="128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0" descr="figure_12_15_3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1"/>
          <a:stretch>
            <a:fillRect/>
          </a:stretch>
        </p:blipFill>
        <p:spPr bwMode="auto">
          <a:xfrm>
            <a:off x="298450" y="1230313"/>
            <a:ext cx="85471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12-15  Continuous Propagation of an Action Potential along an Unmyelinated Axon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339850" y="1495425"/>
            <a:ext cx="65039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  <a:sym typeface="Wingdings 2" pitchFamily="84" charset="2"/>
              </a:rPr>
              <a:t>An action potential now occurs in segment  while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segment </a:t>
            </a:r>
            <a:r>
              <a:rPr lang="en-US" altLang="en-US" sz="2000" b="1">
                <a:cs typeface="Arial" charset="0"/>
                <a:sym typeface="Wingdings 2" pitchFamily="84" charset="2"/>
              </a:rPr>
              <a:t> beings repolarization.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311275" y="2786063"/>
            <a:ext cx="189706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Repolarization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(refractory)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6723063" y="3048000"/>
            <a:ext cx="8937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>
                <a:cs typeface="Arial" charset="0"/>
              </a:rPr>
              <a:t>–70 mV</a:t>
            </a:r>
            <a:endParaRPr lang="en-US" altLang="en-US" sz="1700" b="1" baseline="-25000">
              <a:cs typeface="Arial" charset="0"/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364038" y="3027363"/>
            <a:ext cx="10255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>
                <a:cs typeface="Arial" charset="0"/>
              </a:rPr>
              <a:t>+30 mV</a:t>
            </a:r>
            <a:endParaRPr lang="en-US" altLang="en-US" sz="1700" b="1" baseline="-25000">
              <a:cs typeface="Arial" charset="0"/>
            </a:endParaRPr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V="1">
            <a:off x="2236788" y="3368675"/>
            <a:ext cx="4762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609975" y="3465513"/>
            <a:ext cx="4556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>
                <a:cs typeface="Arial" charset="0"/>
              </a:rPr>
              <a:t>Na</a:t>
            </a:r>
            <a:r>
              <a:rPr lang="en-US" altLang="en-US" sz="2100" b="1" baseline="30000">
                <a:cs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139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8" descr="figure_12_15_4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"/>
          <a:stretch>
            <a:fillRect/>
          </a:stretch>
        </p:blipFill>
        <p:spPr bwMode="auto">
          <a:xfrm>
            <a:off x="298450" y="1030288"/>
            <a:ext cx="854710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12-15  Continuous Propagation of an Action Potential along an Unmyelinated Axon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335088" y="1320800"/>
            <a:ext cx="7265987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  <a:sym typeface="Wingdings 2" pitchFamily="84" charset="2"/>
              </a:rPr>
              <a:t>As the sodium ions entering at segment  spread laterally,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  <a:sym typeface="Wingdings 2" pitchFamily="84" charset="2"/>
              </a:rPr>
              <a:t>a graded depolarization quickly brings the membrane in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segment </a:t>
            </a:r>
            <a:r>
              <a:rPr lang="en-US" altLang="en-US" sz="2000" b="1">
                <a:cs typeface="Arial" charset="0"/>
                <a:sym typeface="Wingdings 2" pitchFamily="84" charset="2"/>
              </a:rPr>
              <a:t> to threshold, and the cycle is repeated.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6800850" y="3013075"/>
            <a:ext cx="863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>
                <a:cs typeface="Arial" charset="0"/>
              </a:rPr>
              <a:t>–60 mV</a:t>
            </a:r>
            <a:endParaRPr lang="en-US" altLang="en-US" sz="1700" b="1" baseline="-25000">
              <a:cs typeface="Arial" charset="0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 rot="1128200">
            <a:off x="4735513" y="4613275"/>
            <a:ext cx="7874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Local</a:t>
            </a:r>
            <a:endParaRPr lang="en-US" altLang="en-US" sz="2000" b="1" baseline="-25000">
              <a:cs typeface="Arial" charset="0"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 rot="-361718">
            <a:off x="5446713" y="4686300"/>
            <a:ext cx="9318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cs typeface="Arial" charset="0"/>
              </a:rPr>
              <a:t>current</a:t>
            </a:r>
            <a:endParaRPr lang="en-US" altLang="en-US" sz="2000" b="1" baseline="-25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12-5 Action Potential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953000"/>
          </a:xfrm>
        </p:spPr>
        <p:txBody>
          <a:bodyPr/>
          <a:lstStyle/>
          <a:p>
            <a:r>
              <a:rPr lang="en-US" altLang="en-US" b="1" smtClean="0"/>
              <a:t>Saltatory Propagation</a:t>
            </a:r>
          </a:p>
          <a:p>
            <a:pPr lvl="1">
              <a:lnSpc>
                <a:spcPct val="125000"/>
              </a:lnSpc>
            </a:pPr>
            <a:r>
              <a:rPr lang="en-US" altLang="en-US" smtClean="0"/>
              <a:t>Action potential along myelinated axon</a:t>
            </a:r>
          </a:p>
          <a:p>
            <a:pPr lvl="1">
              <a:lnSpc>
                <a:spcPct val="125000"/>
              </a:lnSpc>
            </a:pPr>
            <a:r>
              <a:rPr lang="en-US" altLang="en-US" smtClean="0"/>
              <a:t>Faster and uses less energy than continuous propagation</a:t>
            </a:r>
          </a:p>
          <a:p>
            <a:pPr lvl="1">
              <a:lnSpc>
                <a:spcPct val="125000"/>
              </a:lnSpc>
            </a:pPr>
            <a:r>
              <a:rPr lang="en-US" altLang="en-US" smtClean="0"/>
              <a:t>Myelin insulates axon, prevents continuous propagation</a:t>
            </a:r>
          </a:p>
          <a:p>
            <a:pPr lvl="1">
              <a:lnSpc>
                <a:spcPct val="125000"/>
              </a:lnSpc>
            </a:pPr>
            <a:r>
              <a:rPr lang="en-US" altLang="en-US" smtClean="0"/>
              <a:t>Local current “jumps” from node to node</a:t>
            </a:r>
          </a:p>
          <a:p>
            <a:pPr lvl="1">
              <a:lnSpc>
                <a:spcPct val="125000"/>
              </a:lnSpc>
            </a:pPr>
            <a:r>
              <a:rPr lang="en-US" altLang="en-US" smtClean="0"/>
              <a:t>Depolarization occurs only at nodes</a:t>
            </a:r>
          </a:p>
        </p:txBody>
      </p:sp>
      <p:sp>
        <p:nvSpPr>
          <p:cNvPr id="140292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82523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12-5 Action Potential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346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Initiating Action Potential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Initial stimulus 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/>
              <a:t>A </a:t>
            </a:r>
            <a:r>
              <a:rPr lang="en-US" altLang="en-US" dirty="0" smtClean="0"/>
              <a:t>depolarization </a:t>
            </a:r>
            <a:r>
              <a:rPr lang="en-US" altLang="en-US" dirty="0" smtClean="0"/>
              <a:t>of axon hillock large enough </a:t>
            </a:r>
            <a:r>
              <a:rPr lang="en-US" altLang="en-US" dirty="0" smtClean="0"/>
              <a:t>to </a:t>
            </a:r>
            <a:r>
              <a:rPr lang="en-US" altLang="en-US" dirty="0" smtClean="0"/>
              <a:t>change resting potential </a:t>
            </a:r>
            <a:r>
              <a:rPr lang="en-US" altLang="en-US" dirty="0" smtClean="0"/>
              <a:t>to </a:t>
            </a:r>
            <a:r>
              <a:rPr lang="en-US" altLang="en-US" b="1" dirty="0" smtClean="0"/>
              <a:t>threshold</a:t>
            </a:r>
            <a:r>
              <a:rPr lang="en-US" altLang="en-US" dirty="0" smtClean="0"/>
              <a:t> level of voltage-gated sodium </a:t>
            </a:r>
            <a:r>
              <a:rPr lang="en-US" altLang="en-US" dirty="0" smtClean="0"/>
              <a:t>channels</a:t>
            </a:r>
            <a:endParaRPr lang="en-US" altLang="en-US" dirty="0" smtClean="0"/>
          </a:p>
        </p:txBody>
      </p:sp>
      <p:sp>
        <p:nvSpPr>
          <p:cNvPr id="11776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48268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6" descr="figure_12_16_1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7"/>
          <a:stretch>
            <a:fillRect/>
          </a:stretch>
        </p:blipFill>
        <p:spPr bwMode="auto">
          <a:xfrm>
            <a:off x="298450" y="2343150"/>
            <a:ext cx="85471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12-16  Saltatory Propagation along a Myelinated Axon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826250" y="2909888"/>
            <a:ext cx="40163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cs typeface="Arial" charset="0"/>
              </a:rPr>
              <a:t>–70 mV</a:t>
            </a:r>
            <a:endParaRPr lang="en-US" altLang="en-US" sz="800" b="1" baseline="-25000">
              <a:cs typeface="Arial" charset="0"/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14588" y="2906713"/>
            <a:ext cx="460375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cs typeface="Arial" charset="0"/>
              </a:rPr>
              <a:t>+30 mV</a:t>
            </a:r>
            <a:endParaRPr lang="en-US" altLang="en-US" sz="800" b="1" baseline="-25000">
              <a:cs typeface="Arial" charset="0"/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848225" y="2911475"/>
            <a:ext cx="40163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cs typeface="Arial" charset="0"/>
              </a:rPr>
              <a:t>–70 mV</a:t>
            </a:r>
            <a:endParaRPr lang="en-US" altLang="en-US" sz="800" b="1" baseline="-25000">
              <a:cs typeface="Arial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803275" y="2513013"/>
            <a:ext cx="114776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>
                <a:cs typeface="Arial" charset="0"/>
              </a:rPr>
              <a:t>An action potential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>
                <a:cs typeface="Arial" charset="0"/>
              </a:rPr>
              <a:t>has occurred at the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>
                <a:cs typeface="Arial" charset="0"/>
              </a:rPr>
              <a:t>initial segment </a:t>
            </a:r>
            <a:r>
              <a:rPr lang="en-US" altLang="en-US" sz="900" b="1">
                <a:cs typeface="Arial" charset="0"/>
                <a:sym typeface="Wingdings 2" pitchFamily="84" charset="2"/>
              </a:rPr>
              <a:t>.</a:t>
            </a:r>
            <a:r>
              <a:rPr lang="en-US" altLang="en-US" sz="900" b="1">
                <a:cs typeface="Arial" charset="0"/>
              </a:rPr>
              <a:t> </a:t>
            </a:r>
            <a:endParaRPr lang="en-US" altLang="en-US" sz="900" b="1" baseline="-25000">
              <a:cs typeface="Arial" charset="0"/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81838" y="2673350"/>
            <a:ext cx="1133475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Extracellular Fluid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3548063" y="3468688"/>
            <a:ext cx="638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Myelinated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internode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5516563" y="3468688"/>
            <a:ext cx="638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Myelinated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internode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7535863" y="3468688"/>
            <a:ext cx="638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Myelinated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internode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268788" y="3957638"/>
            <a:ext cx="118427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Plasma membrane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7331075" y="3962400"/>
            <a:ext cx="630238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Cytosol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2819400" y="3335338"/>
            <a:ext cx="28257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Na</a:t>
            </a:r>
            <a:r>
              <a:rPr lang="en-US" altLang="en-US" sz="1000" b="1" baseline="30000">
                <a:cs typeface="Arial" charset="0"/>
              </a:rPr>
              <a:t>+</a:t>
            </a:r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>
            <a:off x="4849813" y="3716338"/>
            <a:ext cx="31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8" descr="figure_12_16_2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"/>
          <a:stretch>
            <a:fillRect/>
          </a:stretch>
        </p:blipFill>
        <p:spPr bwMode="auto">
          <a:xfrm>
            <a:off x="298450" y="2325688"/>
            <a:ext cx="85471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12-16  Saltatory Propagation along a Myelinated Axon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841875" y="2906713"/>
            <a:ext cx="457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cs typeface="Arial" charset="0"/>
              </a:rPr>
              <a:t>–60 mV</a:t>
            </a:r>
            <a:endParaRPr lang="en-US" altLang="en-US" sz="800" b="1" baseline="-25000">
              <a:cs typeface="Arial" charset="0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6824663" y="2906713"/>
            <a:ext cx="457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cs typeface="Arial" charset="0"/>
              </a:rPr>
              <a:t>–70 mV</a:t>
            </a:r>
            <a:endParaRPr lang="en-US" altLang="en-US" sz="800" b="1" baseline="-25000">
              <a:cs typeface="Arial" charset="0"/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462338" y="3760788"/>
            <a:ext cx="7270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Local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current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788988" y="2490788"/>
            <a:ext cx="1366837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A local current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produces a graded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depolarization that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brings the axolemma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at the next node to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threshold.</a:t>
            </a:r>
            <a:endParaRPr lang="en-US" altLang="en-US" sz="1000" b="1" baseline="-25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10" descr="figure_12_16_3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>
            <a:fillRect/>
          </a:stretch>
        </p:blipFill>
        <p:spPr bwMode="auto">
          <a:xfrm>
            <a:off x="298450" y="2349500"/>
            <a:ext cx="85471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12-16  Saltatory Propagation along a Myelinated Axon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843713" y="2890838"/>
            <a:ext cx="4540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cs typeface="Arial" charset="0"/>
              </a:rPr>
              <a:t>–70 mV</a:t>
            </a:r>
            <a:endParaRPr lang="en-US" altLang="en-US" sz="800" b="1" baseline="-25000">
              <a:cs typeface="Arial" charset="0"/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867275" y="2876550"/>
            <a:ext cx="5207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cs typeface="Arial" charset="0"/>
              </a:rPr>
              <a:t>+30 mV</a:t>
            </a:r>
            <a:endParaRPr lang="en-US" altLang="en-US" sz="800" b="1" baseline="-25000">
              <a:cs typeface="Arial" charset="0"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801688" y="2495550"/>
            <a:ext cx="1355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  <a:sym typeface="Wingdings 2" pitchFamily="84" charset="2"/>
              </a:rPr>
              <a:t>An action potential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  <a:sym typeface="Wingdings 2" pitchFamily="84" charset="2"/>
              </a:rPr>
              <a:t>develops at node .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4387850" y="3324225"/>
            <a:ext cx="7127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Na</a:t>
            </a:r>
            <a:r>
              <a:rPr lang="en-US" altLang="en-US" sz="1000" b="1" baseline="30000">
                <a:cs typeface="Arial" charset="0"/>
              </a:rPr>
              <a:t>+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2095500" y="2695575"/>
            <a:ext cx="96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Repolarization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(refractory)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 flipH="1" flipV="1">
            <a:off x="2546350" y="3011488"/>
            <a:ext cx="6350" cy="661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7" descr="figure_12_16_4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2"/>
          <a:stretch>
            <a:fillRect/>
          </a:stretch>
        </p:blipFill>
        <p:spPr bwMode="auto">
          <a:xfrm>
            <a:off x="298450" y="2355850"/>
            <a:ext cx="85471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12-16  Saltatory Propagation along a Myelinated Axon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6834188" y="2892425"/>
            <a:ext cx="45243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1">
                <a:cs typeface="Arial" charset="0"/>
              </a:rPr>
              <a:t>–60 mV</a:t>
            </a:r>
            <a:endParaRPr lang="en-US" altLang="en-US" sz="800" b="1" baseline="-25000">
              <a:cs typeface="Arial" charset="0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792163" y="2501900"/>
            <a:ext cx="1316037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  <a:sym typeface="Wingdings 2" pitchFamily="84" charset="2"/>
              </a:rPr>
              <a:t>A local current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  <a:sym typeface="Wingdings 2" pitchFamily="84" charset="2"/>
              </a:rPr>
              <a:t>produces a graded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  <a:sym typeface="Wingdings 2" pitchFamily="84" charset="2"/>
              </a:rPr>
              <a:t>depolarization that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  <a:sym typeface="Wingdings 2" pitchFamily="84" charset="2"/>
              </a:rPr>
              <a:t>brings the axolemma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  <a:sym typeface="Wingdings 2" pitchFamily="84" charset="2"/>
              </a:rPr>
              <a:t>at node</a:t>
            </a:r>
            <a:r>
              <a:rPr lang="en-US" altLang="en-US" sz="1000" b="1">
                <a:cs typeface="Arial" charset="0"/>
              </a:rPr>
              <a:t> </a:t>
            </a:r>
            <a:r>
              <a:rPr lang="en-US" altLang="en-US" sz="1000" b="1">
                <a:cs typeface="Arial" charset="0"/>
                <a:sym typeface="Wingdings 2" pitchFamily="84" charset="2"/>
              </a:rPr>
              <a:t> to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  <a:sym typeface="Wingdings 2" pitchFamily="84" charset="2"/>
              </a:rPr>
              <a:t>threshold.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5476875" y="3743325"/>
            <a:ext cx="585788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Local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cs typeface="Arial" charset="0"/>
              </a:rPr>
              <a:t>current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44391" name="Text Box 8"/>
          <p:cNvSpPr txBox="1">
            <a:spLocks noChangeArrowheads="1"/>
          </p:cNvSpPr>
          <p:nvPr/>
        </p:nvSpPr>
        <p:spPr bwMode="auto">
          <a:xfrm>
            <a:off x="1400175" y="5735638"/>
            <a:ext cx="4708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srgbClr val="1E77BC"/>
                </a:solidFill>
              </a:rPr>
              <a:t>A&amp;P FLIX Propagation of an Action Potential</a:t>
            </a:r>
          </a:p>
        </p:txBody>
      </p:sp>
      <p:pic>
        <p:nvPicPr>
          <p:cNvPr id="144392" name="Picture 9" descr="C:\Documents and Settings\dking\Desktop\Martini VAP Play Button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40388"/>
            <a:ext cx="9667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12-5 Action Potential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4754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/>
              <a:t>Initiating Action Potential</a:t>
            </a:r>
          </a:p>
          <a:p>
            <a:pPr lvl="1">
              <a:lnSpc>
                <a:spcPct val="150000"/>
              </a:lnSpc>
            </a:pPr>
            <a:r>
              <a:rPr lang="en-US" altLang="en-US" b="1" smtClean="0"/>
              <a:t>All-or-none principle</a:t>
            </a:r>
          </a:p>
          <a:p>
            <a:pPr lvl="2">
              <a:lnSpc>
                <a:spcPct val="150000"/>
              </a:lnSpc>
            </a:pPr>
            <a:r>
              <a:rPr lang="en-US" altLang="en-US" smtClean="0"/>
              <a:t>If a stimulus exceeds </a:t>
            </a:r>
            <a:r>
              <a:rPr lang="en-US" altLang="en-US" b="1" smtClean="0"/>
              <a:t>threshold</a:t>
            </a:r>
            <a:r>
              <a:rPr lang="en-US" altLang="en-US" smtClean="0"/>
              <a:t> amount</a:t>
            </a:r>
          </a:p>
          <a:p>
            <a:pPr lvl="3">
              <a:lnSpc>
                <a:spcPct val="150000"/>
              </a:lnSpc>
            </a:pPr>
            <a:r>
              <a:rPr lang="en-US" altLang="en-US" smtClean="0"/>
              <a:t>The action potential is the same</a:t>
            </a:r>
          </a:p>
          <a:p>
            <a:pPr lvl="3">
              <a:lnSpc>
                <a:spcPct val="150000"/>
              </a:lnSpc>
            </a:pPr>
            <a:r>
              <a:rPr lang="en-US" altLang="en-US" smtClean="0"/>
              <a:t>No matter how large the stimulus </a:t>
            </a:r>
          </a:p>
          <a:p>
            <a:pPr lvl="2">
              <a:lnSpc>
                <a:spcPct val="150000"/>
              </a:lnSpc>
            </a:pPr>
            <a:r>
              <a:rPr lang="en-US" altLang="en-US" smtClean="0"/>
              <a:t>Action potential is either triggered, or not</a:t>
            </a:r>
          </a:p>
        </p:txBody>
      </p:sp>
      <p:sp>
        <p:nvSpPr>
          <p:cNvPr id="11878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30099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0" descr="figure_12_14_1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2557463" y="280988"/>
            <a:ext cx="40290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12-14  Generation of an Action Potential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784600" y="271463"/>
            <a:ext cx="14176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solidFill>
                  <a:schemeClr val="bg2"/>
                </a:solidFill>
                <a:cs typeface="Arial" charset="0"/>
              </a:rPr>
              <a:t>Resting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solidFill>
                  <a:schemeClr val="bg2"/>
                </a:solidFill>
                <a:cs typeface="Arial" charset="0"/>
              </a:rPr>
              <a:t>Potential</a:t>
            </a:r>
            <a:endParaRPr lang="en-US" altLang="en-US" sz="2200" b="1" baseline="-25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938463" y="1371600"/>
            <a:ext cx="7747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cs typeface="Arial" charset="0"/>
              </a:rPr>
              <a:t>–70 mV</a:t>
            </a:r>
            <a:endParaRPr lang="en-US" altLang="en-US" sz="1600" b="1" baseline="-25000">
              <a:cs typeface="Arial" charset="0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654300" y="5770563"/>
            <a:ext cx="10683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cs typeface="Arial" charset="0"/>
              </a:rPr>
              <a:t>KEY</a:t>
            </a:r>
            <a:endParaRPr lang="en-US" altLang="en-US" sz="1600" b="1" baseline="-25000">
              <a:cs typeface="Arial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2598738" y="4052888"/>
            <a:ext cx="3910012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cs typeface="Arial" charset="0"/>
              </a:rPr>
              <a:t>The axolemma contains both voltage-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cs typeface="Arial" charset="0"/>
              </a:rPr>
              <a:t>gated sodium channels and voltage-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cs typeface="Arial" charset="0"/>
              </a:rPr>
              <a:t>gated potassium channels that are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cs typeface="Arial" charset="0"/>
              </a:rPr>
              <a:t>closed when the membrane is at the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cs typeface="Arial" charset="0"/>
              </a:rPr>
              <a:t>resting potential.</a:t>
            </a:r>
            <a:endParaRPr lang="en-US" altLang="en-US" sz="1600" b="1" baseline="-25000">
              <a:cs typeface="Arial" charset="0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3033713" y="6118225"/>
            <a:ext cx="1395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cs typeface="Arial" charset="0"/>
              </a:rPr>
              <a:t>=    Sodium ion</a:t>
            </a:r>
            <a:endParaRPr lang="en-US" altLang="en-US" sz="1400" b="1" baseline="-25000">
              <a:cs typeface="Arial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3044825" y="6448425"/>
            <a:ext cx="106838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cs typeface="Arial" charset="0"/>
              </a:rPr>
              <a:t>=    Potassium ion</a:t>
            </a:r>
            <a:endParaRPr lang="en-US" altLang="en-US" sz="1400" b="1" baseline="-25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12-5 Action Potential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305800" cy="5294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Four Steps in the Generation of Action Potentials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Step 1: Depolarization to threshold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Step 2: Activation of Na</a:t>
            </a:r>
            <a:r>
              <a:rPr lang="en-US" altLang="en-US" b="1" baseline="40000" dirty="0" smtClean="0">
                <a:sym typeface="Symbol" pitchFamily="84" charset="2"/>
              </a:rPr>
              <a:t></a:t>
            </a:r>
            <a:r>
              <a:rPr lang="en-US" altLang="en-US" b="1" dirty="0" smtClean="0"/>
              <a:t> channels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Step 3: Inactivation of Na</a:t>
            </a:r>
            <a:r>
              <a:rPr lang="en-US" altLang="en-US" b="1" baseline="40000" dirty="0" smtClean="0">
                <a:sym typeface="Symbol" pitchFamily="84" charset="2"/>
              </a:rPr>
              <a:t></a:t>
            </a:r>
            <a:r>
              <a:rPr lang="en-US" altLang="en-US" b="1" dirty="0" smtClean="0"/>
              <a:t> channels and activation </a:t>
            </a:r>
            <a:r>
              <a:rPr lang="en-US" altLang="en-US" b="1" dirty="0" smtClean="0"/>
              <a:t>of </a:t>
            </a:r>
            <a:r>
              <a:rPr lang="en-US" altLang="en-US" b="1" dirty="0" smtClean="0"/>
              <a:t>K</a:t>
            </a:r>
            <a:r>
              <a:rPr lang="en-US" altLang="en-US" b="1" baseline="40000" dirty="0" smtClean="0">
                <a:sym typeface="Symbol" pitchFamily="84" charset="2"/>
              </a:rPr>
              <a:t></a:t>
            </a:r>
            <a:r>
              <a:rPr lang="en-US" altLang="en-US" b="1" dirty="0" smtClean="0"/>
              <a:t> channels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 smtClean="0"/>
              <a:t>Step 4: Return to normal permeability</a:t>
            </a:r>
          </a:p>
        </p:txBody>
      </p:sp>
      <p:sp>
        <p:nvSpPr>
          <p:cNvPr id="120836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48669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12-14  Generation of an Action Potential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5022" y="226620"/>
            <a:ext cx="3938587" cy="6400800"/>
            <a:chOff x="2601913" y="336550"/>
            <a:chExt cx="3938587" cy="6400800"/>
          </a:xfrm>
        </p:grpSpPr>
        <p:pic>
          <p:nvPicPr>
            <p:cNvPr id="122882" name="Picture 11" descr="figure_12_14_2_unlabe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7"/>
            <a:stretch>
              <a:fillRect/>
            </a:stretch>
          </p:blipFill>
          <p:spPr bwMode="auto">
            <a:xfrm>
              <a:off x="2601913" y="336550"/>
              <a:ext cx="3938587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84" name="Text Box 4"/>
            <p:cNvSpPr txBox="1">
              <a:spLocks noChangeArrowheads="1"/>
            </p:cNvSpPr>
            <p:nvPr/>
          </p:nvSpPr>
          <p:spPr bwMode="auto">
            <a:xfrm>
              <a:off x="3392488" y="1857375"/>
              <a:ext cx="774700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cs typeface="Arial" charset="0"/>
                </a:rPr>
                <a:t>–60 mV</a:t>
              </a:r>
              <a:endParaRPr lang="en-US" altLang="en-US" sz="1400" b="1" baseline="-25000">
                <a:cs typeface="Arial" charset="0"/>
              </a:endParaRPr>
            </a:p>
          </p:txBody>
        </p:sp>
        <p:sp>
          <p:nvSpPr>
            <p:cNvPr id="122885" name="Text Box 5"/>
            <p:cNvSpPr txBox="1">
              <a:spLocks noChangeArrowheads="1"/>
            </p:cNvSpPr>
            <p:nvPr/>
          </p:nvSpPr>
          <p:spPr bwMode="auto">
            <a:xfrm>
              <a:off x="2978150" y="5757863"/>
              <a:ext cx="1068388" cy="211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cs typeface="Arial" charset="0"/>
                </a:rPr>
                <a:t>KEY</a:t>
              </a:r>
              <a:endParaRPr lang="en-US" altLang="en-US" sz="1400" b="1" baseline="-25000">
                <a:cs typeface="Arial" charset="0"/>
              </a:endParaRPr>
            </a:p>
          </p:txBody>
        </p:sp>
        <p:sp>
          <p:nvSpPr>
            <p:cNvPr id="122886" name="Text Box 7"/>
            <p:cNvSpPr txBox="1">
              <a:spLocks noChangeArrowheads="1"/>
            </p:cNvSpPr>
            <p:nvPr/>
          </p:nvSpPr>
          <p:spPr bwMode="auto">
            <a:xfrm>
              <a:off x="3313113" y="6049963"/>
              <a:ext cx="1395412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cs typeface="Arial" charset="0"/>
                </a:rPr>
                <a:t>=    Sodium ion</a:t>
              </a:r>
              <a:endParaRPr lang="en-US" altLang="en-US" sz="1200" b="1" baseline="-25000">
                <a:cs typeface="Arial" charset="0"/>
              </a:endParaRPr>
            </a:p>
          </p:txBody>
        </p:sp>
        <p:sp>
          <p:nvSpPr>
            <p:cNvPr id="122887" name="Text Box 8"/>
            <p:cNvSpPr txBox="1">
              <a:spLocks noChangeArrowheads="1"/>
            </p:cNvSpPr>
            <p:nvPr/>
          </p:nvSpPr>
          <p:spPr bwMode="auto">
            <a:xfrm>
              <a:off x="3313113" y="6335713"/>
              <a:ext cx="1068387" cy="211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cs typeface="Arial" charset="0"/>
                </a:rPr>
                <a:t>=    Potassium ion</a:t>
              </a:r>
              <a:endParaRPr lang="en-US" altLang="en-US" sz="1200" b="1" baseline="-25000">
                <a:cs typeface="Arial" charset="0"/>
              </a:endParaRPr>
            </a:p>
          </p:txBody>
        </p:sp>
        <p:sp>
          <p:nvSpPr>
            <p:cNvPr id="122888" name="Text Box 9"/>
            <p:cNvSpPr txBox="1">
              <a:spLocks noChangeArrowheads="1"/>
            </p:cNvSpPr>
            <p:nvPr/>
          </p:nvSpPr>
          <p:spPr bwMode="auto">
            <a:xfrm>
              <a:off x="2913063" y="3109913"/>
              <a:ext cx="676275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cs typeface="Arial" charset="0"/>
                </a:rPr>
                <a:t>Local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cs typeface="Arial" charset="0"/>
                </a:rPr>
                <a:t>current</a:t>
              </a:r>
              <a:endParaRPr lang="en-US" altLang="en-US" sz="1400" b="1" baseline="-25000">
                <a:cs typeface="Arial" charset="0"/>
              </a:endParaRPr>
            </a:p>
          </p:txBody>
        </p:sp>
        <p:sp>
          <p:nvSpPr>
            <p:cNvPr id="122889" name="Text Box 10"/>
            <p:cNvSpPr txBox="1">
              <a:spLocks noChangeArrowheads="1"/>
            </p:cNvSpPr>
            <p:nvPr/>
          </p:nvSpPr>
          <p:spPr bwMode="auto">
            <a:xfrm>
              <a:off x="3294063" y="620713"/>
              <a:ext cx="30607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700" b="1" dirty="0">
                  <a:cs typeface="Arial" charset="0"/>
                </a:rPr>
                <a:t>Depolarization to Threshold</a:t>
              </a:r>
              <a:endParaRPr lang="en-US" altLang="en-US" sz="1700" b="1" baseline="-25000" dirty="0"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1074668"/>
            <a:ext cx="5195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/>
              <a:t>Step 1: Depolarization to threshold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/>
              <a:t>Stimulus </a:t>
            </a:r>
            <a:r>
              <a:rPr lang="en-US" altLang="en-US" sz="2400" dirty="0"/>
              <a:t>initiates action potential large enough to open sodium channels (threshold).</a:t>
            </a:r>
          </a:p>
        </p:txBody>
      </p:sp>
    </p:spTree>
    <p:extLst>
      <p:ext uri="{BB962C8B-B14F-4D97-AF65-F5344CB8AC3E}">
        <p14:creationId xmlns:p14="http://schemas.microsoft.com/office/powerpoint/2010/main" val="7311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12-14  Generation of an Action Potential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0" y="57439"/>
            <a:ext cx="6015037" cy="6673850"/>
            <a:chOff x="1630363" y="260350"/>
            <a:chExt cx="6015037" cy="6400800"/>
          </a:xfrm>
        </p:grpSpPr>
        <p:pic>
          <p:nvPicPr>
            <p:cNvPr id="123906" name="Picture 10" descr="figure_12_14_3_unlabe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7"/>
            <a:stretch>
              <a:fillRect/>
            </a:stretch>
          </p:blipFill>
          <p:spPr bwMode="auto">
            <a:xfrm>
              <a:off x="1630363" y="260350"/>
              <a:ext cx="5883275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08" name="Text Box 4"/>
            <p:cNvSpPr txBox="1">
              <a:spLocks noChangeArrowheads="1"/>
            </p:cNvSpPr>
            <p:nvPr/>
          </p:nvSpPr>
          <p:spPr bwMode="auto">
            <a:xfrm>
              <a:off x="5862638" y="5599113"/>
              <a:ext cx="514350" cy="211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>
                  <a:cs typeface="Arial" charset="0"/>
                </a:rPr>
                <a:t>KEY</a:t>
              </a:r>
              <a:endParaRPr lang="en-US" altLang="en-US" sz="1400" b="1" baseline="-25000" dirty="0">
                <a:cs typeface="Arial" charset="0"/>
              </a:endParaRPr>
            </a:p>
          </p:txBody>
        </p:sp>
        <p:sp>
          <p:nvSpPr>
            <p:cNvPr id="123909" name="Text Box 6"/>
            <p:cNvSpPr txBox="1">
              <a:spLocks noChangeArrowheads="1"/>
            </p:cNvSpPr>
            <p:nvPr/>
          </p:nvSpPr>
          <p:spPr bwMode="auto">
            <a:xfrm>
              <a:off x="6208713" y="5902325"/>
              <a:ext cx="1395412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cs typeface="Arial" charset="0"/>
                </a:rPr>
                <a:t>=    Sodium ion</a:t>
              </a:r>
              <a:endParaRPr lang="en-US" altLang="en-US" sz="1200" b="1" baseline="-25000">
                <a:cs typeface="Arial" charset="0"/>
              </a:endParaRPr>
            </a:p>
          </p:txBody>
        </p:sp>
        <p:sp>
          <p:nvSpPr>
            <p:cNvPr id="123910" name="Text Box 7"/>
            <p:cNvSpPr txBox="1">
              <a:spLocks noChangeArrowheads="1"/>
            </p:cNvSpPr>
            <p:nvPr/>
          </p:nvSpPr>
          <p:spPr bwMode="auto">
            <a:xfrm>
              <a:off x="6207125" y="6188075"/>
              <a:ext cx="14382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cs typeface="Arial" charset="0"/>
                </a:rPr>
                <a:t>=    Potassium ion</a:t>
              </a:r>
              <a:endParaRPr lang="en-US" altLang="en-US" sz="1200" b="1" baseline="-25000">
                <a:cs typeface="Arial" charset="0"/>
              </a:endParaRPr>
            </a:p>
          </p:txBody>
        </p:sp>
        <p:sp>
          <p:nvSpPr>
            <p:cNvPr id="123911" name="Text Box 8"/>
            <p:cNvSpPr txBox="1">
              <a:spLocks noChangeArrowheads="1"/>
            </p:cNvSpPr>
            <p:nvPr/>
          </p:nvSpPr>
          <p:spPr bwMode="auto">
            <a:xfrm>
              <a:off x="2193925" y="1785938"/>
              <a:ext cx="6762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cs typeface="Arial" charset="0"/>
                </a:rPr>
                <a:t>+10 mV</a:t>
              </a:r>
              <a:endParaRPr lang="en-US" altLang="en-US" sz="1400" b="1" baseline="-25000">
                <a:cs typeface="Arial" charset="0"/>
              </a:endParaRPr>
            </a:p>
          </p:txBody>
        </p:sp>
        <p:sp>
          <p:nvSpPr>
            <p:cNvPr id="123912" name="Text Box 9"/>
            <p:cNvSpPr txBox="1">
              <a:spLocks noChangeArrowheads="1"/>
            </p:cNvSpPr>
            <p:nvPr/>
          </p:nvSpPr>
          <p:spPr bwMode="auto">
            <a:xfrm>
              <a:off x="2355850" y="544513"/>
              <a:ext cx="2646363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700" b="1">
                  <a:cs typeface="Arial" charset="0"/>
                </a:rPr>
                <a:t>Activation of Sodium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700" b="1">
                  <a:cs typeface="Arial" charset="0"/>
                </a:rPr>
                <a:t>Channels and Rapid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700" b="1">
                  <a:cs typeface="Arial" charset="0"/>
                </a:rPr>
                <a:t>Depolarization</a:t>
              </a:r>
              <a:endParaRPr lang="en-US" altLang="en-US" sz="1700" b="1" baseline="-25000"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789841"/>
            <a:ext cx="5334000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/>
              <a:t>Step 2: Activation of Na</a:t>
            </a:r>
            <a:r>
              <a:rPr lang="en-US" altLang="en-US" sz="2400" b="1" baseline="40000" dirty="0">
                <a:sym typeface="Symbol" pitchFamily="84" charset="2"/>
              </a:rPr>
              <a:t></a:t>
            </a:r>
            <a:r>
              <a:rPr lang="en-US" altLang="en-US" sz="2400" b="1" dirty="0"/>
              <a:t> channels</a:t>
            </a:r>
            <a:endParaRPr lang="en-US" altLang="en-US" sz="3200" b="1" dirty="0"/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Rapid depolarization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Na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ions rush into cytoplasm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Inner membrane changes from negative to positive</a:t>
            </a:r>
          </a:p>
        </p:txBody>
      </p:sp>
    </p:spTree>
    <p:extLst>
      <p:ext uri="{BB962C8B-B14F-4D97-AF65-F5344CB8AC3E}">
        <p14:creationId xmlns:p14="http://schemas.microsoft.com/office/powerpoint/2010/main" val="27399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12-14  Generation of an Action Potential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81600" y="6926"/>
            <a:ext cx="5954713" cy="6851073"/>
            <a:chOff x="1657350" y="258763"/>
            <a:chExt cx="5954713" cy="6400800"/>
          </a:xfrm>
        </p:grpSpPr>
        <p:pic>
          <p:nvPicPr>
            <p:cNvPr id="125954" name="Picture 10" descr="figure_12_14_4_unlabe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7"/>
            <a:stretch>
              <a:fillRect/>
            </a:stretch>
          </p:blipFill>
          <p:spPr bwMode="auto">
            <a:xfrm>
              <a:off x="1657350" y="258763"/>
              <a:ext cx="5827713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6" name="Text Box 4"/>
            <p:cNvSpPr txBox="1">
              <a:spLocks noChangeArrowheads="1"/>
            </p:cNvSpPr>
            <p:nvPr/>
          </p:nvSpPr>
          <p:spPr bwMode="auto">
            <a:xfrm>
              <a:off x="5829300" y="5553075"/>
              <a:ext cx="514350" cy="21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cs typeface="Arial" charset="0"/>
                </a:rPr>
                <a:t>KEY</a:t>
              </a:r>
              <a:endParaRPr lang="en-US" altLang="en-US" sz="1400" b="1" baseline="-25000">
                <a:cs typeface="Arial" charset="0"/>
              </a:endParaRPr>
            </a:p>
          </p:txBody>
        </p:sp>
        <p:sp>
          <p:nvSpPr>
            <p:cNvPr id="125957" name="Text Box 6"/>
            <p:cNvSpPr txBox="1">
              <a:spLocks noChangeArrowheads="1"/>
            </p:cNvSpPr>
            <p:nvPr/>
          </p:nvSpPr>
          <p:spPr bwMode="auto">
            <a:xfrm>
              <a:off x="6175375" y="5856288"/>
              <a:ext cx="1395413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cs typeface="Arial" charset="0"/>
                </a:rPr>
                <a:t>=    Sodium ion</a:t>
              </a:r>
              <a:endParaRPr lang="en-US" altLang="en-US" sz="1200" b="1" baseline="-25000">
                <a:cs typeface="Arial" charset="0"/>
              </a:endParaRPr>
            </a:p>
          </p:txBody>
        </p:sp>
        <p:sp>
          <p:nvSpPr>
            <p:cNvPr id="125958" name="Text Box 7"/>
            <p:cNvSpPr txBox="1">
              <a:spLocks noChangeArrowheads="1"/>
            </p:cNvSpPr>
            <p:nvPr/>
          </p:nvSpPr>
          <p:spPr bwMode="auto">
            <a:xfrm>
              <a:off x="6173788" y="6142038"/>
              <a:ext cx="14382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cs typeface="Arial" charset="0"/>
                </a:rPr>
                <a:t>=    Potassium ion</a:t>
              </a:r>
              <a:endParaRPr lang="en-US" altLang="en-US" sz="1200" b="1" baseline="-25000">
                <a:cs typeface="Arial" charset="0"/>
              </a:endParaRPr>
            </a:p>
          </p:txBody>
        </p:sp>
        <p:sp>
          <p:nvSpPr>
            <p:cNvPr id="125959" name="Text Box 8"/>
            <p:cNvSpPr txBox="1">
              <a:spLocks noChangeArrowheads="1"/>
            </p:cNvSpPr>
            <p:nvPr/>
          </p:nvSpPr>
          <p:spPr bwMode="auto">
            <a:xfrm>
              <a:off x="2203450" y="1762125"/>
              <a:ext cx="6762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cs typeface="Arial" charset="0"/>
                </a:rPr>
                <a:t>+30 mV</a:t>
              </a:r>
              <a:endParaRPr lang="en-US" altLang="en-US" sz="1400" b="1" baseline="-25000">
                <a:cs typeface="Arial" charset="0"/>
              </a:endParaRPr>
            </a:p>
          </p:txBody>
        </p:sp>
        <p:sp>
          <p:nvSpPr>
            <p:cNvPr id="125960" name="Text Box 9"/>
            <p:cNvSpPr txBox="1">
              <a:spLocks noChangeArrowheads="1"/>
            </p:cNvSpPr>
            <p:nvPr/>
          </p:nvSpPr>
          <p:spPr bwMode="auto">
            <a:xfrm>
              <a:off x="2344738" y="541338"/>
              <a:ext cx="2646362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700" b="1">
                  <a:cs typeface="Arial" charset="0"/>
                </a:rPr>
                <a:t>Inactivation of Sodium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700" b="1">
                  <a:cs typeface="Arial" charset="0"/>
                </a:rPr>
                <a:t>Channels and Activation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700" b="1">
                  <a:cs typeface="Arial" charset="0"/>
                </a:rPr>
                <a:t>of Potassium Channels</a:t>
              </a:r>
              <a:endParaRPr lang="en-US" altLang="en-US" sz="1700" b="1" baseline="-25000"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45720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/>
              <a:t>Step 3: Inactivation of Na</a:t>
            </a:r>
            <a:r>
              <a:rPr lang="en-US" altLang="en-US" sz="2400" b="1" baseline="40000" dirty="0">
                <a:sym typeface="Symbol" pitchFamily="84" charset="2"/>
              </a:rPr>
              <a:t></a:t>
            </a:r>
            <a:r>
              <a:rPr lang="en-US" altLang="en-US" sz="2400" b="1" dirty="0"/>
              <a:t> channels </a:t>
            </a:r>
            <a:r>
              <a:rPr lang="en-US" altLang="en-US" sz="2400" b="1" dirty="0" smtClean="0"/>
              <a:t>and activation </a:t>
            </a:r>
            <a:r>
              <a:rPr lang="en-US" altLang="en-US" sz="2400" b="1" dirty="0"/>
              <a:t>of K</a:t>
            </a:r>
            <a:r>
              <a:rPr lang="en-US" altLang="en-US" sz="2400" b="1" baseline="40000" dirty="0">
                <a:sym typeface="Symbol" pitchFamily="84" charset="2"/>
              </a:rPr>
              <a:t></a:t>
            </a:r>
            <a:r>
              <a:rPr lang="en-US" altLang="en-US" sz="2400" b="1" dirty="0"/>
              <a:t> channels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/>
              <a:t>Inactivation </a:t>
            </a:r>
            <a:r>
              <a:rPr lang="en-US" altLang="en-US" sz="2400" dirty="0"/>
              <a:t>gates close (Na</a:t>
            </a:r>
            <a:r>
              <a:rPr lang="en-US" altLang="en-US" sz="2400" b="1" baseline="40000" dirty="0">
                <a:sym typeface="Symbol" pitchFamily="84" charset="2"/>
              </a:rPr>
              <a:t></a:t>
            </a:r>
            <a:r>
              <a:rPr lang="en-US" altLang="en-US" sz="2400" baseline="24000" dirty="0"/>
              <a:t> </a:t>
            </a:r>
            <a:r>
              <a:rPr lang="en-US" altLang="en-US" sz="2400" dirty="0"/>
              <a:t>channel inactivation)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K</a:t>
            </a:r>
            <a:r>
              <a:rPr lang="en-US" altLang="en-US" sz="2400" b="1" baseline="40000" dirty="0">
                <a:sym typeface="Symbol" pitchFamily="84" charset="2"/>
              </a:rPr>
              <a:t></a:t>
            </a:r>
            <a:r>
              <a:rPr lang="en-US" altLang="en-US" sz="2400" dirty="0"/>
              <a:t> channels open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Repolarization begins</a:t>
            </a:r>
          </a:p>
        </p:txBody>
      </p:sp>
    </p:spTree>
    <p:extLst>
      <p:ext uri="{BB962C8B-B14F-4D97-AF65-F5344CB8AC3E}">
        <p14:creationId xmlns:p14="http://schemas.microsoft.com/office/powerpoint/2010/main" val="27775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12-14  Generation of an Action Potential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05400" y="34636"/>
            <a:ext cx="5980112" cy="6823364"/>
            <a:chOff x="1643063" y="225425"/>
            <a:chExt cx="5980112" cy="6400800"/>
          </a:xfrm>
        </p:grpSpPr>
        <p:pic>
          <p:nvPicPr>
            <p:cNvPr id="128002" name="Picture 10" descr="figure_12_14_5_unlabe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7"/>
            <a:stretch>
              <a:fillRect/>
            </a:stretch>
          </p:blipFill>
          <p:spPr bwMode="auto">
            <a:xfrm>
              <a:off x="1643063" y="225425"/>
              <a:ext cx="5857875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5840413" y="5519738"/>
              <a:ext cx="514350" cy="211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cs typeface="Arial" charset="0"/>
                </a:rPr>
                <a:t>KEY</a:t>
              </a:r>
              <a:endParaRPr lang="en-US" altLang="en-US" sz="1400" b="1" baseline="-25000">
                <a:cs typeface="Arial" charset="0"/>
              </a:endParaRPr>
            </a:p>
          </p:txBody>
        </p:sp>
        <p:sp>
          <p:nvSpPr>
            <p:cNvPr id="128005" name="Text Box 6"/>
            <p:cNvSpPr txBox="1">
              <a:spLocks noChangeArrowheads="1"/>
            </p:cNvSpPr>
            <p:nvPr/>
          </p:nvSpPr>
          <p:spPr bwMode="auto">
            <a:xfrm>
              <a:off x="6186488" y="5822950"/>
              <a:ext cx="1395412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cs typeface="Arial" charset="0"/>
                </a:rPr>
                <a:t>=    Sodium ion</a:t>
              </a:r>
              <a:endParaRPr lang="en-US" altLang="en-US" sz="1200" b="1" baseline="-25000">
                <a:cs typeface="Arial" charset="0"/>
              </a:endParaRPr>
            </a:p>
          </p:txBody>
        </p:sp>
        <p:sp>
          <p:nvSpPr>
            <p:cNvPr id="128006" name="Text Box 7"/>
            <p:cNvSpPr txBox="1">
              <a:spLocks noChangeArrowheads="1"/>
            </p:cNvSpPr>
            <p:nvPr/>
          </p:nvSpPr>
          <p:spPr bwMode="auto">
            <a:xfrm>
              <a:off x="6184900" y="6108700"/>
              <a:ext cx="14382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cs typeface="Arial" charset="0"/>
                </a:rPr>
                <a:t>=    Potassium ion</a:t>
              </a:r>
              <a:endParaRPr lang="en-US" altLang="en-US" sz="1200" b="1" baseline="-25000">
                <a:cs typeface="Arial" charset="0"/>
              </a:endParaRPr>
            </a:p>
          </p:txBody>
        </p:sp>
        <p:sp>
          <p:nvSpPr>
            <p:cNvPr id="128007" name="Text Box 8"/>
            <p:cNvSpPr txBox="1">
              <a:spLocks noChangeArrowheads="1"/>
            </p:cNvSpPr>
            <p:nvPr/>
          </p:nvSpPr>
          <p:spPr bwMode="auto">
            <a:xfrm>
              <a:off x="2281238" y="1773238"/>
              <a:ext cx="6762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cs typeface="Arial" charset="0"/>
                </a:rPr>
                <a:t>–90 mV</a:t>
              </a:r>
              <a:endParaRPr lang="en-US" altLang="en-US" sz="1400" b="1" baseline="-25000">
                <a:cs typeface="Arial" charset="0"/>
              </a:endParaRPr>
            </a:p>
          </p:txBody>
        </p:sp>
        <p:sp>
          <p:nvSpPr>
            <p:cNvPr id="128008" name="Text Box 9"/>
            <p:cNvSpPr txBox="1">
              <a:spLocks noChangeArrowheads="1"/>
            </p:cNvSpPr>
            <p:nvPr/>
          </p:nvSpPr>
          <p:spPr bwMode="auto">
            <a:xfrm>
              <a:off x="2344738" y="508000"/>
              <a:ext cx="2352675" cy="484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FF6600"/>
                </a:buClr>
                <a:buFont typeface="Times" pitchFamily="84" charset="0"/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700" b="1">
                  <a:cs typeface="Arial" charset="0"/>
                </a:rPr>
                <a:t>Closing of Potassium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700" b="1">
                  <a:cs typeface="Arial" charset="0"/>
                </a:rPr>
                <a:t>Channels</a:t>
              </a:r>
              <a:endParaRPr lang="en-US" altLang="en-US" sz="1700" b="1" baseline="-25000"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4636" y="371807"/>
            <a:ext cx="507076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b="1" dirty="0"/>
              <a:t>Step 4: Return to normal permeability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K</a:t>
            </a:r>
            <a:r>
              <a:rPr lang="en-US" altLang="en-US" sz="3600" baseline="24000" dirty="0"/>
              <a:t>+</a:t>
            </a:r>
            <a:r>
              <a:rPr lang="en-US" altLang="en-US" sz="2400" dirty="0"/>
              <a:t> channels begin to close </a:t>
            </a:r>
          </a:p>
          <a:p>
            <a:pPr lvl="2">
              <a:lnSpc>
                <a:spcPct val="120000"/>
              </a:lnSpc>
            </a:pPr>
            <a:r>
              <a:rPr lang="en-US" altLang="en-US" sz="2400" dirty="0"/>
              <a:t>When membrane reaches normal resting </a:t>
            </a:r>
            <a:r>
              <a:rPr lang="en-US" altLang="en-US" sz="2400" dirty="0" smtClean="0"/>
              <a:t>potential</a:t>
            </a:r>
            <a:endParaRPr lang="en-US" altLang="en-US" sz="2400" dirty="0"/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K</a:t>
            </a:r>
            <a:r>
              <a:rPr lang="en-US" altLang="en-US" sz="3600" baseline="24000" dirty="0"/>
              <a:t>+</a:t>
            </a:r>
            <a:r>
              <a:rPr lang="en-US" altLang="en-US" sz="2400" dirty="0"/>
              <a:t> channels finish closing </a:t>
            </a:r>
          </a:p>
          <a:p>
            <a:pPr lvl="2">
              <a:lnSpc>
                <a:spcPct val="120000"/>
              </a:lnSpc>
            </a:pPr>
            <a:r>
              <a:rPr lang="en-US" altLang="en-US" sz="2400" dirty="0"/>
              <a:t>Membrane is hyperpolarized to </a:t>
            </a:r>
            <a:r>
              <a:rPr lang="en-US" altLang="en-US" sz="2400" dirty="0" smtClean="0"/>
              <a:t>Transmembrane </a:t>
            </a:r>
            <a:r>
              <a:rPr lang="en-US" altLang="en-US" sz="2400" dirty="0"/>
              <a:t>potential returns to resting level </a:t>
            </a:r>
          </a:p>
          <a:p>
            <a:pPr lvl="2">
              <a:lnSpc>
                <a:spcPct val="120000"/>
              </a:lnSpc>
            </a:pPr>
            <a:r>
              <a:rPr lang="en-US" altLang="en-US" sz="2400" dirty="0"/>
              <a:t>Action potential is over</a:t>
            </a:r>
          </a:p>
        </p:txBody>
      </p:sp>
    </p:spTree>
    <p:extLst>
      <p:ext uri="{BB962C8B-B14F-4D97-AF65-F5344CB8AC3E}">
        <p14:creationId xmlns:p14="http://schemas.microsoft.com/office/powerpoint/2010/main" val="15492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On-screen Show (4:3)</PresentationFormat>
  <Paragraphs>237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12-5 Action Potential</vt:lpstr>
      <vt:lpstr>12-5 Action Potential</vt:lpstr>
      <vt:lpstr>12-5 Action Potential</vt:lpstr>
      <vt:lpstr>Figure 12-14  Generation of an Action Potential</vt:lpstr>
      <vt:lpstr>12-5 Action Potential</vt:lpstr>
      <vt:lpstr>Figure 12-14  Generation of an Action Potential</vt:lpstr>
      <vt:lpstr>Figure 12-14  Generation of an Action Potential</vt:lpstr>
      <vt:lpstr>Figure 12-14  Generation of an Action Potential</vt:lpstr>
      <vt:lpstr>Figure 12-14  Generation of an Action Potential</vt:lpstr>
      <vt:lpstr>12-5 Action Potential</vt:lpstr>
      <vt:lpstr>12-5 Action Potential</vt:lpstr>
      <vt:lpstr>Figure 12-14  Generation of an Action Potential</vt:lpstr>
      <vt:lpstr>12-5 Action Potential</vt:lpstr>
      <vt:lpstr>12-5 Action Potential</vt:lpstr>
      <vt:lpstr>Figure 12-15  Continuous Propagation of an Action Potential along an Unmyelinated Axon</vt:lpstr>
      <vt:lpstr>Figure 12-15  Continuous Propagation of an Action Potential along an Unmyelinated Axon</vt:lpstr>
      <vt:lpstr>Figure 12-15  Continuous Propagation of an Action Potential along an Unmyelinated Axon</vt:lpstr>
      <vt:lpstr>Figure 12-15  Continuous Propagation of an Action Potential along an Unmyelinated Axon</vt:lpstr>
      <vt:lpstr>12-5 Action Potential</vt:lpstr>
      <vt:lpstr>Figure 12-16  Saltatory Propagation along a Myelinated Axon</vt:lpstr>
      <vt:lpstr>Figure 12-16  Saltatory Propagation along a Myelinated Axon</vt:lpstr>
      <vt:lpstr>Figure 12-16  Saltatory Propagation along a Myelinated Axon</vt:lpstr>
      <vt:lpstr>Figure 12-16  Saltatory Propagation along a Myelinated Axon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12-5 Action Potential</dc:title>
  <dc:creator>Sean Fitzsimmons</dc:creator>
  <cp:lastModifiedBy>Sean Fitzsimmons</cp:lastModifiedBy>
  <cp:revision>1</cp:revision>
  <dcterms:created xsi:type="dcterms:W3CDTF">2014-05-02T14:44:41Z</dcterms:created>
  <dcterms:modified xsi:type="dcterms:W3CDTF">2014-05-02T14:44:58Z</dcterms:modified>
</cp:coreProperties>
</file>