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94660"/>
  </p:normalViewPr>
  <p:slideViewPr>
    <p:cSldViewPr>
      <p:cViewPr varScale="1">
        <p:scale>
          <a:sx n="81" d="100"/>
          <a:sy n="8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68A3E-05A6-470F-9993-CD894EA449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B9912-17B7-40FE-99CE-42A6C0003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4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606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28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709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811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913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118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221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323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425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6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8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4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3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3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7DA05-DCE9-4E10-9639-F2485AFAF98A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270B-22D8-4EE1-B0FD-ED4B820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An Introduction to the Nervous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5540375"/>
          </a:xfrm>
        </p:spPr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altLang="en-US" smtClean="0"/>
              <a:t>The Nervous System</a:t>
            </a:r>
          </a:p>
          <a:p>
            <a:pPr marL="838200" lvl="1" indent="-381000">
              <a:lnSpc>
                <a:spcPct val="150000"/>
              </a:lnSpc>
            </a:pPr>
            <a:r>
              <a:rPr lang="en-US" altLang="en-US" smtClean="0"/>
              <a:t>Includes all neural tissue in the body</a:t>
            </a:r>
          </a:p>
          <a:p>
            <a:pPr marL="838200" lvl="1" indent="-381000">
              <a:lnSpc>
                <a:spcPct val="150000"/>
              </a:lnSpc>
            </a:pPr>
            <a:r>
              <a:rPr lang="en-US" altLang="en-US" smtClean="0"/>
              <a:t>Neural tissue contains two kinds of cells</a:t>
            </a:r>
          </a:p>
          <a:p>
            <a:pPr marL="1752600" lvl="3" indent="-381000">
              <a:lnSpc>
                <a:spcPct val="150000"/>
              </a:lnSpc>
              <a:buFont typeface="Times" pitchFamily="84" charset="0"/>
              <a:buAutoNum type="arabicPeriod"/>
            </a:pPr>
            <a:r>
              <a:rPr lang="en-US" altLang="en-US" b="1" smtClean="0"/>
              <a:t>Neurons</a:t>
            </a:r>
            <a:r>
              <a:rPr lang="en-US" altLang="en-US" smtClean="0"/>
              <a:t> </a:t>
            </a:r>
          </a:p>
          <a:p>
            <a:pPr marL="2209800" lvl="4" indent="-381000">
              <a:lnSpc>
                <a:spcPct val="150000"/>
              </a:lnSpc>
            </a:pPr>
            <a:r>
              <a:rPr lang="en-US" altLang="en-US" smtClean="0"/>
              <a:t>Cells that send and receive signals</a:t>
            </a:r>
          </a:p>
          <a:p>
            <a:pPr marL="1752600" lvl="3" indent="-381000">
              <a:lnSpc>
                <a:spcPct val="150000"/>
              </a:lnSpc>
              <a:buFont typeface="Times" pitchFamily="84" charset="0"/>
              <a:buAutoNum type="arabicPeriod"/>
            </a:pPr>
            <a:r>
              <a:rPr lang="en-US" altLang="en-US" b="1" smtClean="0"/>
              <a:t>Neuroglia</a:t>
            </a:r>
            <a:r>
              <a:rPr lang="en-US" altLang="en-US" smtClean="0"/>
              <a:t> (</a:t>
            </a:r>
            <a:r>
              <a:rPr lang="en-US" altLang="en-US" i="1" smtClean="0"/>
              <a:t>glial cells</a:t>
            </a:r>
            <a:r>
              <a:rPr lang="en-US" altLang="en-US" smtClean="0"/>
              <a:t>) </a:t>
            </a:r>
          </a:p>
          <a:p>
            <a:pPr marL="2209800" lvl="4" indent="-381000">
              <a:lnSpc>
                <a:spcPct val="150000"/>
              </a:lnSpc>
            </a:pPr>
            <a:r>
              <a:rPr lang="en-US" altLang="en-US" smtClean="0"/>
              <a:t>Cells that support and protect neurons </a:t>
            </a:r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68865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334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mtClean="0"/>
              <a:t>Functional Divisions of the PNS</a:t>
            </a:r>
          </a:p>
          <a:p>
            <a:pPr lvl="1">
              <a:lnSpc>
                <a:spcPct val="130000"/>
              </a:lnSpc>
            </a:pPr>
            <a:r>
              <a:rPr lang="en-US" altLang="en-US" smtClean="0"/>
              <a:t>The efferent division</a:t>
            </a:r>
            <a:r>
              <a:rPr lang="en-US" altLang="en-US" b="1" smtClean="0"/>
              <a:t> </a:t>
            </a:r>
          </a:p>
          <a:p>
            <a:pPr lvl="2">
              <a:lnSpc>
                <a:spcPct val="130000"/>
              </a:lnSpc>
            </a:pPr>
            <a:r>
              <a:rPr lang="en-US" altLang="en-US" sz="2400" smtClean="0"/>
              <a:t>Autonomic nervous system (ANS) </a:t>
            </a:r>
          </a:p>
          <a:p>
            <a:pPr lvl="3">
              <a:lnSpc>
                <a:spcPct val="130000"/>
              </a:lnSpc>
            </a:pPr>
            <a:r>
              <a:rPr lang="en-US" altLang="en-US" sz="2400" smtClean="0"/>
              <a:t>Controls subconscious actions, contractions of smooth muscle and cardiac muscle, and glandular secretions</a:t>
            </a:r>
          </a:p>
          <a:p>
            <a:pPr lvl="3">
              <a:lnSpc>
                <a:spcPct val="130000"/>
              </a:lnSpc>
            </a:pPr>
            <a:r>
              <a:rPr lang="en-US" altLang="en-US" sz="2400" i="1" smtClean="0"/>
              <a:t>Sympathetic division</a:t>
            </a:r>
            <a:r>
              <a:rPr lang="en-US" altLang="en-US" sz="2400" smtClean="0"/>
              <a:t> has a stimulating effect</a:t>
            </a:r>
          </a:p>
          <a:p>
            <a:pPr lvl="3">
              <a:lnSpc>
                <a:spcPct val="130000"/>
              </a:lnSpc>
            </a:pPr>
            <a:r>
              <a:rPr lang="en-US" altLang="en-US" sz="2400" i="1" smtClean="0"/>
              <a:t>Parasympathetic division</a:t>
            </a:r>
            <a:r>
              <a:rPr lang="en-US" altLang="en-US" sz="2400" smtClean="0"/>
              <a:t> has a relaxing effect</a:t>
            </a:r>
          </a:p>
        </p:txBody>
      </p:sp>
      <p:sp>
        <p:nvSpPr>
          <p:cNvPr id="16388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9461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An Introduction to the Nervous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89037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Organs of the Nervous System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Brain and spinal cord</a:t>
            </a:r>
          </a:p>
          <a:p>
            <a:pPr lvl="1">
              <a:lnSpc>
                <a:spcPct val="150000"/>
              </a:lnSpc>
            </a:pPr>
            <a:r>
              <a:rPr lang="en-US" altLang="en-US" dirty="0" smtClean="0"/>
              <a:t>Sensory receptors of sense organs (eyes, ears, etc.)</a:t>
            </a:r>
          </a:p>
          <a:p>
            <a:pPr lvl="1">
              <a:lnSpc>
                <a:spcPct val="150000"/>
              </a:lnSpc>
            </a:pPr>
            <a:r>
              <a:rPr lang="en-US" altLang="en-US" i="1" dirty="0" smtClean="0"/>
              <a:t>Nerves</a:t>
            </a:r>
            <a:r>
              <a:rPr lang="en-US" altLang="en-US" dirty="0" smtClean="0"/>
              <a:t> connect nervous system with other systems</a:t>
            </a:r>
          </a:p>
        </p:txBody>
      </p:sp>
      <p:sp>
        <p:nvSpPr>
          <p:cNvPr id="819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56493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5237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 smtClean="0"/>
              <a:t>Anatomical Divisions of the Nervous System</a:t>
            </a:r>
          </a:p>
          <a:p>
            <a:pPr lvl="1">
              <a:lnSpc>
                <a:spcPct val="150000"/>
              </a:lnSpc>
            </a:pPr>
            <a:r>
              <a:rPr lang="en-US" altLang="en-US" b="1" dirty="0" smtClean="0"/>
              <a:t>Central nervous system (CNS)</a:t>
            </a:r>
          </a:p>
          <a:p>
            <a:pPr lvl="1">
              <a:lnSpc>
                <a:spcPct val="150000"/>
              </a:lnSpc>
            </a:pPr>
            <a:r>
              <a:rPr lang="en-US" altLang="en-US" b="1" dirty="0" smtClean="0"/>
              <a:t>Peripheral nervous system (PNS)</a:t>
            </a:r>
          </a:p>
        </p:txBody>
      </p:sp>
      <p:sp>
        <p:nvSpPr>
          <p:cNvPr id="922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65574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81100"/>
            <a:ext cx="8229600" cy="5334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mtClean="0"/>
              <a:t>The</a:t>
            </a:r>
            <a:r>
              <a:rPr lang="en-US" altLang="en-US" b="1" smtClean="0"/>
              <a:t> Central Nervous System (CNS)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Consists of the spinal cord and brain 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Contains neural tissue, connective tissues, and blood vessels</a:t>
            </a:r>
          </a:p>
          <a:p>
            <a:pPr lvl="1">
              <a:lnSpc>
                <a:spcPct val="110000"/>
              </a:lnSpc>
            </a:pPr>
            <a:r>
              <a:rPr lang="en-US" altLang="en-US" smtClean="0"/>
              <a:t>Functions of the CNS are to process and coordinate:</a:t>
            </a:r>
          </a:p>
          <a:p>
            <a:pPr lvl="2">
              <a:lnSpc>
                <a:spcPct val="110000"/>
              </a:lnSpc>
            </a:pPr>
            <a:r>
              <a:rPr lang="en-US" altLang="en-US" sz="2000" smtClean="0"/>
              <a:t>Sensory data from inside and outside body</a:t>
            </a:r>
          </a:p>
          <a:p>
            <a:pPr lvl="2">
              <a:lnSpc>
                <a:spcPct val="110000"/>
              </a:lnSpc>
            </a:pPr>
            <a:r>
              <a:rPr lang="en-US" altLang="en-US" sz="2000" smtClean="0"/>
              <a:t>Motor commands control activities of peripheral organs (e.g., skeletal muscles)</a:t>
            </a:r>
          </a:p>
          <a:p>
            <a:pPr lvl="2">
              <a:lnSpc>
                <a:spcPct val="110000"/>
              </a:lnSpc>
            </a:pPr>
            <a:r>
              <a:rPr lang="en-US" altLang="en-US" sz="2000" smtClean="0"/>
              <a:t>Higher functions of brain intelligence, memory, learning, emotion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556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4754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The </a:t>
            </a:r>
            <a:r>
              <a:rPr lang="en-US" altLang="en-US" b="1" smtClean="0"/>
              <a:t>Peripheral Nervous System</a:t>
            </a:r>
            <a:r>
              <a:rPr lang="en-US" altLang="en-US" smtClean="0"/>
              <a:t> </a:t>
            </a:r>
            <a:r>
              <a:rPr lang="en-US" altLang="en-US" b="1" smtClean="0"/>
              <a:t>(PNS)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Includes all neural tissue outside the CNS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Functions of the PNS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Deliver sensory information to the CNS 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Carry motor commands to peripheral tissues and systems</a:t>
            </a:r>
          </a:p>
          <a:p>
            <a:pPr lvl="1"/>
            <a:endParaRPr lang="en-US" altLang="en-US" smtClean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87442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305800" cy="52943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The </a:t>
            </a:r>
            <a:r>
              <a:rPr lang="en-US" altLang="en-US" b="1" smtClean="0"/>
              <a:t>Peripheral Nervous System (PNS)</a:t>
            </a:r>
          </a:p>
          <a:p>
            <a:pPr lvl="1">
              <a:lnSpc>
                <a:spcPct val="150000"/>
              </a:lnSpc>
            </a:pPr>
            <a:r>
              <a:rPr lang="en-US" altLang="en-US" smtClean="0"/>
              <a:t>Nerves (also called </a:t>
            </a:r>
            <a:r>
              <a:rPr lang="en-US" altLang="en-US" i="1" smtClean="0"/>
              <a:t>peripheral nerves)</a:t>
            </a:r>
            <a:endParaRPr lang="en-US" altLang="en-US" smtClean="0"/>
          </a:p>
          <a:p>
            <a:pPr lvl="2">
              <a:lnSpc>
                <a:spcPct val="150000"/>
              </a:lnSpc>
            </a:pPr>
            <a:r>
              <a:rPr lang="en-US" altLang="en-US" smtClean="0"/>
              <a:t>Bundles of axons with connective tissues and blood vessels 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Carry sensory information and motor commands in PNS </a:t>
            </a:r>
          </a:p>
          <a:p>
            <a:pPr lvl="3">
              <a:lnSpc>
                <a:spcPct val="150000"/>
              </a:lnSpc>
            </a:pPr>
            <a:r>
              <a:rPr lang="en-US" altLang="en-US" b="1" smtClean="0"/>
              <a:t>Cranial nerves </a:t>
            </a:r>
            <a:r>
              <a:rPr lang="en-US" altLang="en-US" smtClean="0"/>
              <a:t>— connect to brain</a:t>
            </a:r>
          </a:p>
          <a:p>
            <a:pPr lvl="3">
              <a:lnSpc>
                <a:spcPct val="150000"/>
              </a:lnSpc>
            </a:pPr>
            <a:r>
              <a:rPr lang="en-US" altLang="en-US" b="1" smtClean="0"/>
              <a:t>Spinal nerves </a:t>
            </a:r>
            <a:r>
              <a:rPr lang="en-US" altLang="en-US" smtClean="0"/>
              <a:t>— attach to spinal cord</a:t>
            </a:r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26231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4100"/>
            <a:ext cx="82296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Functional Divisions of the PNS</a:t>
            </a:r>
          </a:p>
          <a:p>
            <a:pPr lvl="1">
              <a:lnSpc>
                <a:spcPct val="150000"/>
              </a:lnSpc>
            </a:pPr>
            <a:r>
              <a:rPr lang="en-US" altLang="en-US" b="1" smtClean="0"/>
              <a:t>Afferent division</a:t>
            </a:r>
            <a:endParaRPr lang="en-US" altLang="en-US" smtClean="0"/>
          </a:p>
          <a:p>
            <a:pPr lvl="2">
              <a:lnSpc>
                <a:spcPct val="150000"/>
              </a:lnSpc>
            </a:pPr>
            <a:r>
              <a:rPr lang="en-US" altLang="en-US" smtClean="0"/>
              <a:t>Carries sensory information </a:t>
            </a:r>
          </a:p>
          <a:p>
            <a:pPr lvl="2">
              <a:lnSpc>
                <a:spcPct val="150000"/>
              </a:lnSpc>
            </a:pPr>
            <a:r>
              <a:rPr lang="en-US" altLang="en-US" smtClean="0"/>
              <a:t>From PNS sensory receptors</a:t>
            </a:r>
            <a:r>
              <a:rPr lang="en-US" altLang="en-US" b="1" smtClean="0"/>
              <a:t> </a:t>
            </a:r>
            <a:r>
              <a:rPr lang="en-US" altLang="en-US" i="1" smtClean="0"/>
              <a:t>to CNS</a:t>
            </a:r>
          </a:p>
          <a:p>
            <a:pPr lvl="1">
              <a:lnSpc>
                <a:spcPct val="150000"/>
              </a:lnSpc>
            </a:pPr>
            <a:r>
              <a:rPr lang="en-US" altLang="en-US" b="1" smtClean="0"/>
              <a:t>Efferent division</a:t>
            </a:r>
            <a:endParaRPr lang="en-US" altLang="en-US" smtClean="0"/>
          </a:p>
          <a:p>
            <a:pPr lvl="2">
              <a:lnSpc>
                <a:spcPct val="150000"/>
              </a:lnSpc>
            </a:pPr>
            <a:r>
              <a:rPr lang="en-US" altLang="en-US" smtClean="0"/>
              <a:t>Carries motor commands</a:t>
            </a:r>
          </a:p>
          <a:p>
            <a:pPr lvl="2">
              <a:lnSpc>
                <a:spcPct val="150000"/>
              </a:lnSpc>
            </a:pPr>
            <a:r>
              <a:rPr lang="en-US" altLang="en-US" i="1" smtClean="0"/>
              <a:t>From CNS</a:t>
            </a:r>
            <a:r>
              <a:rPr lang="en-US" altLang="en-US" smtClean="0"/>
              <a:t> to PNS muscles and glands</a:t>
            </a:r>
          </a:p>
        </p:txBody>
      </p:sp>
      <p:sp>
        <p:nvSpPr>
          <p:cNvPr id="13316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80276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30300"/>
            <a:ext cx="8229600" cy="529431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altLang="en-US" smtClean="0"/>
              <a:t>Functional Divisions of the PNS </a:t>
            </a:r>
          </a:p>
          <a:p>
            <a:pPr lvl="1">
              <a:lnSpc>
                <a:spcPct val="125000"/>
              </a:lnSpc>
            </a:pPr>
            <a:r>
              <a:rPr lang="en-US" altLang="en-US" smtClean="0"/>
              <a:t>Receptors and effectors of afferent division</a:t>
            </a:r>
          </a:p>
          <a:p>
            <a:pPr lvl="2">
              <a:lnSpc>
                <a:spcPct val="125000"/>
              </a:lnSpc>
            </a:pPr>
            <a:r>
              <a:rPr lang="en-US" altLang="en-US" b="1" smtClean="0"/>
              <a:t>Receptors</a:t>
            </a:r>
            <a:r>
              <a:rPr lang="en-US" altLang="en-US" smtClean="0"/>
              <a:t> </a:t>
            </a:r>
          </a:p>
          <a:p>
            <a:pPr lvl="3">
              <a:lnSpc>
                <a:spcPct val="125000"/>
              </a:lnSpc>
            </a:pPr>
            <a:r>
              <a:rPr lang="en-US" altLang="en-US" smtClean="0"/>
              <a:t>Detect changes or respond to stimuli</a:t>
            </a:r>
          </a:p>
          <a:p>
            <a:pPr lvl="3">
              <a:lnSpc>
                <a:spcPct val="125000"/>
              </a:lnSpc>
            </a:pPr>
            <a:r>
              <a:rPr lang="en-US" altLang="en-US" smtClean="0"/>
              <a:t>Neurons and specialized cells  </a:t>
            </a:r>
          </a:p>
          <a:p>
            <a:pPr lvl="3">
              <a:lnSpc>
                <a:spcPct val="125000"/>
              </a:lnSpc>
            </a:pPr>
            <a:r>
              <a:rPr lang="en-US" altLang="en-US" smtClean="0"/>
              <a:t>Complex sensory organs (e.g., eyes, ears)</a:t>
            </a:r>
          </a:p>
          <a:p>
            <a:pPr lvl="2">
              <a:lnSpc>
                <a:spcPct val="125000"/>
              </a:lnSpc>
            </a:pPr>
            <a:r>
              <a:rPr lang="en-US" altLang="en-US" b="1" smtClean="0"/>
              <a:t>Effectors</a:t>
            </a:r>
            <a:endParaRPr lang="en-US" altLang="en-US" smtClean="0"/>
          </a:p>
          <a:p>
            <a:pPr lvl="3">
              <a:lnSpc>
                <a:spcPct val="125000"/>
              </a:lnSpc>
            </a:pPr>
            <a:r>
              <a:rPr lang="en-US" altLang="en-US" smtClean="0"/>
              <a:t>Respond to efferent signals </a:t>
            </a:r>
          </a:p>
          <a:p>
            <a:pPr lvl="3">
              <a:lnSpc>
                <a:spcPct val="125000"/>
              </a:lnSpc>
            </a:pPr>
            <a:r>
              <a:rPr lang="en-US" altLang="en-US" smtClean="0"/>
              <a:t>Cells and organs</a:t>
            </a:r>
          </a:p>
        </p:txBody>
      </p:sp>
      <p:sp>
        <p:nvSpPr>
          <p:cNvPr id="14340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75723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12-1 Divisions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of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the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Nervous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smtClean="0"/>
              <a:t>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17600"/>
            <a:ext cx="8229600" cy="5334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 smtClean="0"/>
              <a:t>Functional Divisions of the PNS</a:t>
            </a:r>
          </a:p>
          <a:p>
            <a:pPr lvl="1">
              <a:lnSpc>
                <a:spcPct val="130000"/>
              </a:lnSpc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efferent division</a:t>
            </a:r>
            <a:r>
              <a:rPr lang="en-US" altLang="en-US" dirty="0" smtClean="0"/>
              <a:t> </a:t>
            </a:r>
          </a:p>
          <a:p>
            <a:pPr lvl="2">
              <a:lnSpc>
                <a:spcPct val="130000"/>
              </a:lnSpc>
            </a:pPr>
            <a:r>
              <a:rPr lang="en-US" altLang="en-US" sz="2400" b="1" dirty="0" smtClean="0"/>
              <a:t>Somatic nervous system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(SNS)</a:t>
            </a:r>
          </a:p>
          <a:p>
            <a:pPr lvl="3">
              <a:lnSpc>
                <a:spcPct val="130000"/>
              </a:lnSpc>
            </a:pPr>
            <a:r>
              <a:rPr lang="en-US" altLang="en-US" sz="2400" dirty="0" smtClean="0"/>
              <a:t>Controls </a:t>
            </a:r>
            <a:r>
              <a:rPr lang="en-US" altLang="en-US" sz="2400" i="1" dirty="0" smtClean="0"/>
              <a:t>voluntary</a:t>
            </a:r>
            <a:r>
              <a:rPr lang="en-US" altLang="en-US" sz="2400" dirty="0" smtClean="0"/>
              <a:t> and </a:t>
            </a:r>
            <a:r>
              <a:rPr lang="en-US" altLang="en-US" sz="2400" i="1" dirty="0" smtClean="0"/>
              <a:t>involuntary</a:t>
            </a:r>
            <a:r>
              <a:rPr lang="en-US" altLang="en-US" sz="2400" dirty="0" smtClean="0"/>
              <a:t> (</a:t>
            </a:r>
            <a:r>
              <a:rPr lang="en-US" altLang="en-US" sz="2400" b="1" dirty="0" smtClean="0"/>
              <a:t>reflexes</a:t>
            </a:r>
            <a:r>
              <a:rPr lang="en-US" altLang="en-US" sz="2400" dirty="0" smtClean="0"/>
              <a:t>) muscle skeletal contractions</a:t>
            </a:r>
          </a:p>
        </p:txBody>
      </p:sp>
      <p:sp>
        <p:nvSpPr>
          <p:cNvPr id="15364" name="Rectangle 2"/>
          <p:cNvSpPr>
            <a:spLocks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FF6600"/>
              </a:buClr>
              <a:buFont typeface="Times" pitchFamily="84" charset="0"/>
              <a:buChar char="•"/>
              <a:defRPr sz="2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25229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415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 Introduction to the Nervous System</vt:lpstr>
      <vt:lpstr>An Introduction to the Nervous System</vt:lpstr>
      <vt:lpstr>12-1 Divisions of the Nervous System</vt:lpstr>
      <vt:lpstr>12-1 Divisions of the Nervous System</vt:lpstr>
      <vt:lpstr>12-1 Divisions of the Nervous System</vt:lpstr>
      <vt:lpstr>12-1 Divisions of the Nervous System</vt:lpstr>
      <vt:lpstr>12-1 Divisions of the Nervous System</vt:lpstr>
      <vt:lpstr>12-1 Divisions of the Nervous System</vt:lpstr>
      <vt:lpstr>12-1 Divisions of the Nervous System</vt:lpstr>
      <vt:lpstr>12-1 Divisions of the Nervous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the Nervous System</dc:title>
  <dc:creator>Sean Fitzsimmons</dc:creator>
  <cp:lastModifiedBy>Sean Fitzsimmons</cp:lastModifiedBy>
  <cp:revision>2</cp:revision>
  <dcterms:created xsi:type="dcterms:W3CDTF">2014-04-29T14:17:57Z</dcterms:created>
  <dcterms:modified xsi:type="dcterms:W3CDTF">2014-04-29T14:19:13Z</dcterms:modified>
</cp:coreProperties>
</file>