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8" r:id="rId11"/>
    <p:sldId id="271" r:id="rId12"/>
    <p:sldId id="272" r:id="rId13"/>
    <p:sldId id="274" r:id="rId14"/>
    <p:sldId id="275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384A-E9CE-44AB-BE79-AB0611F31385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AC2AC-CA73-468A-8C86-53E3FBF5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7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E1460B1-37A4-46B3-BE72-5D51A1BD3CA2}" type="slidenum">
              <a:rPr lang="en-US" altLang="en-US" sz="1200" i="0">
                <a:solidFill>
                  <a:prstClr val="black"/>
                </a:solidFill>
                <a:latin typeface="Times" pitchFamily="8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z="1200" i="0">
              <a:solidFill>
                <a:prstClr val="black"/>
              </a:solidFill>
              <a:latin typeface="Times" pitchFamily="84" charset="0"/>
            </a:endParaRPr>
          </a:p>
        </p:txBody>
      </p:sp>
      <p:sp>
        <p:nvSpPr>
          <p:cNvPr id="3205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0254882-F759-4D72-96D4-DEC7F46FBC78}" type="slidenum">
              <a:rPr lang="en-US" altLang="en-US" sz="1200" i="0">
                <a:solidFill>
                  <a:prstClr val="black"/>
                </a:solidFill>
                <a:latin typeface="Times" pitchFamily="8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200" i="0">
              <a:solidFill>
                <a:prstClr val="black"/>
              </a:solidFill>
              <a:latin typeface="Times" pitchFamily="84" charset="0"/>
            </a:endParaRPr>
          </a:p>
        </p:txBody>
      </p:sp>
      <p:sp>
        <p:nvSpPr>
          <p:cNvPr id="3215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9598775-1C8D-472A-8D4D-6466BC76A750}" type="slidenum">
              <a:rPr lang="en-US" altLang="en-US" sz="1200" i="0">
                <a:solidFill>
                  <a:prstClr val="black"/>
                </a:solidFill>
                <a:latin typeface="Times" pitchFamily="8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z="1200" i="0">
              <a:solidFill>
                <a:prstClr val="black"/>
              </a:solidFill>
              <a:latin typeface="Times" pitchFamily="84" charset="0"/>
            </a:endParaRPr>
          </a:p>
        </p:txBody>
      </p:sp>
      <p:sp>
        <p:nvSpPr>
          <p:cNvPr id="3297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405F47F-BE88-455C-A9F7-601EAB0DF7A2}" type="slidenum">
              <a:rPr lang="en-US" altLang="en-US" sz="1200" i="0">
                <a:solidFill>
                  <a:prstClr val="black"/>
                </a:solidFill>
                <a:latin typeface="Times" pitchFamily="8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sz="1200" i="0">
              <a:solidFill>
                <a:prstClr val="black"/>
              </a:solidFill>
              <a:latin typeface="Times" pitchFamily="84" charset="0"/>
            </a:endParaRPr>
          </a:p>
        </p:txBody>
      </p:sp>
      <p:sp>
        <p:nvSpPr>
          <p:cNvPr id="3317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5D0E204-434A-428F-A0A3-9D5E6E87419B}" type="slidenum">
              <a:rPr lang="en-US" altLang="en-US" sz="1200" i="0">
                <a:solidFill>
                  <a:prstClr val="black"/>
                </a:solidFill>
                <a:latin typeface="Times" pitchFamily="8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sz="1200" i="0">
              <a:solidFill>
                <a:prstClr val="black"/>
              </a:solidFill>
              <a:latin typeface="Times" pitchFamily="84" charset="0"/>
            </a:endParaRPr>
          </a:p>
        </p:txBody>
      </p:sp>
      <p:sp>
        <p:nvSpPr>
          <p:cNvPr id="3328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FC28D3E-E1FA-447D-BF6D-AC35B3BB5103}" type="slidenum">
              <a:rPr lang="en-US" altLang="en-US" sz="1200" i="0">
                <a:solidFill>
                  <a:prstClr val="black"/>
                </a:solidFill>
                <a:latin typeface="Times" pitchFamily="8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sz="1200" i="0">
              <a:solidFill>
                <a:prstClr val="black"/>
              </a:solidFill>
              <a:latin typeface="Times" pitchFamily="84" charset="0"/>
            </a:endParaRPr>
          </a:p>
        </p:txBody>
      </p:sp>
      <p:sp>
        <p:nvSpPr>
          <p:cNvPr id="3338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50D923F-4FF7-489E-BB13-0E9B43570354}" type="slidenum">
              <a:rPr lang="en-US" altLang="en-US" sz="1200" i="0">
                <a:solidFill>
                  <a:prstClr val="black"/>
                </a:solidFill>
                <a:latin typeface="Times" pitchFamily="8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 i="0">
              <a:solidFill>
                <a:prstClr val="black"/>
              </a:solidFill>
              <a:latin typeface="Times" pitchFamily="84" charset="0"/>
            </a:endParaRPr>
          </a:p>
        </p:txBody>
      </p:sp>
      <p:sp>
        <p:nvSpPr>
          <p:cNvPr id="3031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C6E7F88-6E1A-4622-BA29-C4572F9A26C2}" type="slidenum">
              <a:rPr lang="en-US" altLang="en-US" sz="1200" i="0">
                <a:solidFill>
                  <a:prstClr val="black"/>
                </a:solidFill>
                <a:latin typeface="Times" pitchFamily="8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200" i="0">
              <a:solidFill>
                <a:prstClr val="black"/>
              </a:solidFill>
              <a:latin typeface="Times" pitchFamily="84" charset="0"/>
            </a:endParaRPr>
          </a:p>
        </p:txBody>
      </p:sp>
      <p:sp>
        <p:nvSpPr>
          <p:cNvPr id="3102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2BC8-2AA8-49A6-B6C8-DA1C289CB7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145E-F777-4C73-8894-81216061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6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2BC8-2AA8-49A6-B6C8-DA1C289CB7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145E-F777-4C73-8894-81216061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2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2BC8-2AA8-49A6-B6C8-DA1C289CB7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145E-F777-4C73-8894-81216061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FA9D35"/>
            </a:gs>
            <a:gs pos="100000">
              <a:srgbClr val="FFFF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0933MartFAP9e_pr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555625"/>
            <a:ext cx="4000500" cy="4829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Grp="1" noChangeArrowheads="1"/>
          </p:cNvSpPr>
          <p:nvPr userDrawn="1"/>
        </p:nvSpPr>
        <p:spPr bwMode="auto">
          <a:xfrm>
            <a:off x="315913" y="65532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i="0" smtClean="0">
                <a:solidFill>
                  <a:srgbClr val="000000"/>
                </a:solidFill>
              </a:rPr>
              <a:t>© 2012 Pearson Education, Inc.</a:t>
            </a:r>
            <a:endParaRPr lang="en-US" altLang="en-US" sz="1200" i="0" smtClean="0">
              <a:solidFill>
                <a:srgbClr val="000000"/>
              </a:solidFill>
              <a:latin typeface="Times New Roman" pitchFamily="8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4495800" y="5081588"/>
            <a:ext cx="4267200" cy="793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smtClean="0">
                <a:solidFill>
                  <a:srgbClr val="000000"/>
                </a:solidFill>
                <a:latin typeface="Times New Roman" pitchFamily="84" charset="0"/>
              </a:rPr>
              <a:t>PowerPoint</a:t>
            </a:r>
            <a:r>
              <a:rPr lang="en-US" sz="1600" b="1" i="1" baseline="30000" smtClean="0">
                <a:solidFill>
                  <a:srgbClr val="000000"/>
                </a:solidFill>
              </a:rPr>
              <a:t>®</a:t>
            </a:r>
            <a:r>
              <a:rPr lang="en-US" sz="1600" b="1" i="1" smtClean="0">
                <a:solidFill>
                  <a:srgbClr val="000000"/>
                </a:solidFill>
                <a:latin typeface="Times New Roman" pitchFamily="84" charset="0"/>
              </a:rPr>
              <a:t> Lecture Presentations prepared by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smtClean="0">
                <a:solidFill>
                  <a:srgbClr val="000000"/>
                </a:solidFill>
                <a:latin typeface="Times New Roman" pitchFamily="84" charset="0"/>
              </a:rPr>
              <a:t>Jason LaPres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i="1" smtClean="0">
                <a:solidFill>
                  <a:srgbClr val="000000"/>
                </a:solidFill>
                <a:latin typeface="Times New Roman" pitchFamily="84" charset="0"/>
              </a:rPr>
              <a:t>Lone Star College—North Harris</a:t>
            </a:r>
            <a:r>
              <a:rPr lang="en-US" sz="1800" smtClean="0">
                <a:solidFill>
                  <a:srgbClr val="000000"/>
                </a:solidFill>
                <a:latin typeface="Times New Roman" pitchFamily="84" charset="0"/>
              </a:rPr>
              <a:t>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x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2FB5-B9A5-4A72-AAB3-AFB5A56EB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7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C94C3-6F2D-421E-9B53-076122B788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7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FE5BA-BAC6-4DD4-B147-5E18C83B60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39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00BDB-4A17-469A-9335-68D066C072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9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03E57-59D8-47BB-A4F2-6991FB6FF0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41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4700F-FCB8-41E9-9D6C-A8C0BAD89D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13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63D0A-84FF-4B40-A021-D02BD71022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52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6408D-A32D-46AE-856B-660B454B87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6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2BC8-2AA8-49A6-B6C8-DA1C289CB7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145E-F777-4C73-8894-81216061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08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7E575-956C-48BB-B7FE-AC4670CDA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67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0899-DA0E-4ED1-B1DC-857C407320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08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94E7-6EA4-4DB0-BA83-2790627A2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6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2BC8-2AA8-49A6-B6C8-DA1C289CB7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145E-F777-4C73-8894-81216061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2BC8-2AA8-49A6-B6C8-DA1C289CB7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145E-F777-4C73-8894-81216061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1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2BC8-2AA8-49A6-B6C8-DA1C289CB7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145E-F777-4C73-8894-81216061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5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2BC8-2AA8-49A6-B6C8-DA1C289CB7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145E-F777-4C73-8894-81216061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2BC8-2AA8-49A6-B6C8-DA1C289CB7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145E-F777-4C73-8894-81216061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2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2BC8-2AA8-49A6-B6C8-DA1C289CB7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145E-F777-4C73-8894-81216061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2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2BC8-2AA8-49A6-B6C8-DA1C289CB7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145E-F777-4C73-8894-81216061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6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92BC8-2AA8-49A6-B6C8-DA1C289CB7DD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2145E-F777-4C73-8894-81216061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8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A45A0B-3EA2-4451-A540-8F50EC5043F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63500"/>
            <a:ext cx="88646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 userDrawn="1"/>
        </p:nvSpPr>
        <p:spPr bwMode="auto">
          <a:xfrm>
            <a:off x="315913" y="65532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i="0" smtClean="0">
                <a:solidFill>
                  <a:srgbClr val="000000"/>
                </a:solidFill>
              </a:rPr>
              <a:t>© 2012 Pearson Education, Inc.</a:t>
            </a:r>
            <a:endParaRPr lang="en-US" altLang="en-US" sz="1200" i="0" smtClean="0">
              <a:solidFill>
                <a:srgbClr val="000000"/>
              </a:solidFill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pitchFamily="34" charset="0"/>
          <a:ea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pitchFamily="34" charset="0"/>
          <a:ea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pitchFamily="34" charset="0"/>
          <a:ea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pitchFamily="34" charset="0"/>
          <a:ea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ea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ea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ea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F6600"/>
        </a:buClr>
        <a:buFont typeface="Times" pitchFamily="8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FF6600"/>
        </a:buClr>
        <a:buFont typeface="Times" pitchFamily="8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FF6600"/>
        </a:buClr>
        <a:buFont typeface="Times" pitchFamily="84" charset="0"/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FF6600"/>
        </a:buClr>
        <a:buFont typeface="Times" pitchFamily="84" charset="0"/>
        <a:buChar char="•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rgbClr val="FF6600"/>
        </a:buClr>
        <a:buFont typeface="Times" pitchFamily="84" charset="0"/>
        <a:buChar char="•"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lr>
          <a:srgbClr val="FF6600"/>
        </a:buClr>
        <a:buFont typeface="Times" pitchFamily="84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lr>
          <a:srgbClr val="FF6600"/>
        </a:buClr>
        <a:buFont typeface="Times" pitchFamily="84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lr>
          <a:srgbClr val="FF6600"/>
        </a:buClr>
        <a:buFont typeface="Times" pitchFamily="84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lr>
          <a:srgbClr val="FF6600"/>
        </a:buClr>
        <a:buFont typeface="Times" pitchFamily="84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24-2: Oral Cavity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1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3705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Saliva</a:t>
            </a:r>
          </a:p>
          <a:p>
            <a:pPr lvl="1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99.4% water</a:t>
            </a:r>
          </a:p>
          <a:p>
            <a:pPr lvl="1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0.6% includes:</a:t>
            </a:r>
          </a:p>
          <a:p>
            <a:pPr lvl="2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Electrolytes (Na</a:t>
            </a:r>
            <a:r>
              <a:rPr lang="en-US" altLang="en-US" baseline="30000" smtClean="0">
                <a:solidFill>
                  <a:srgbClr val="000000"/>
                </a:solidFill>
              </a:rPr>
              <a:t>+</a:t>
            </a:r>
            <a:r>
              <a:rPr lang="en-US" altLang="en-US" smtClean="0">
                <a:solidFill>
                  <a:srgbClr val="000000"/>
                </a:solidFill>
              </a:rPr>
              <a:t>, Cl</a:t>
            </a:r>
            <a:r>
              <a:rPr lang="en-US" altLang="en-US" baseline="30000" smtClean="0">
                <a:solidFill>
                  <a:srgbClr val="000000"/>
                </a:solidFill>
                <a:sym typeface="Symbol" pitchFamily="84" charset="2"/>
              </a:rPr>
              <a:t></a:t>
            </a:r>
            <a:r>
              <a:rPr lang="en-US" altLang="en-US" smtClean="0">
                <a:solidFill>
                  <a:srgbClr val="000000"/>
                </a:solidFill>
              </a:rPr>
              <a:t>, and HCO</a:t>
            </a:r>
            <a:r>
              <a:rPr lang="en-US" altLang="en-US" baseline="-25000" smtClean="0">
                <a:solidFill>
                  <a:srgbClr val="000000"/>
                </a:solidFill>
              </a:rPr>
              <a:t>3</a:t>
            </a:r>
            <a:r>
              <a:rPr lang="en-US" altLang="en-US" baseline="30000" smtClean="0">
                <a:solidFill>
                  <a:srgbClr val="000000"/>
                </a:solidFill>
                <a:sym typeface="Symbol" pitchFamily="84" charset="2"/>
              </a:rPr>
              <a:t></a:t>
            </a:r>
            <a:r>
              <a:rPr lang="en-US" altLang="en-US" smtClean="0">
                <a:solidFill>
                  <a:srgbClr val="000000"/>
                </a:solidFill>
              </a:rPr>
              <a:t>)</a:t>
            </a:r>
          </a:p>
          <a:p>
            <a:pPr lvl="2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Buffers</a:t>
            </a:r>
          </a:p>
          <a:p>
            <a:pPr lvl="2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Glycoproteins (</a:t>
            </a:r>
            <a:r>
              <a:rPr lang="en-US" altLang="en-US" b="1" smtClean="0">
                <a:solidFill>
                  <a:srgbClr val="000000"/>
                </a:solidFill>
              </a:rPr>
              <a:t>mucins</a:t>
            </a:r>
            <a:r>
              <a:rPr lang="en-US" altLang="en-US" smtClean="0">
                <a:solidFill>
                  <a:srgbClr val="000000"/>
                </a:solidFill>
              </a:rPr>
              <a:t>)</a:t>
            </a:r>
          </a:p>
          <a:p>
            <a:pPr lvl="2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Antibodies</a:t>
            </a:r>
          </a:p>
          <a:p>
            <a:pPr lvl="2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Enzymes</a:t>
            </a:r>
          </a:p>
          <a:p>
            <a:pPr lvl="2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Waste products</a:t>
            </a:r>
          </a:p>
        </p:txBody>
      </p:sp>
      <p:sp>
        <p:nvSpPr>
          <p:cNvPr id="63492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1168400"/>
            <a:ext cx="8305800" cy="54975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Functions of Saliva</a:t>
            </a:r>
          </a:p>
          <a:p>
            <a:pPr lvl="1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Lubricating the mouth</a:t>
            </a:r>
          </a:p>
          <a:p>
            <a:pPr lvl="1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Moistening and lubricating materials in the mouth</a:t>
            </a:r>
          </a:p>
          <a:p>
            <a:pPr lvl="1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Dissolving chemicals that stimulate taste buds and provide sensory information</a:t>
            </a:r>
          </a:p>
          <a:p>
            <a:pPr lvl="1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Initiating digestion of complex carbohydrates by the enzyme </a:t>
            </a:r>
            <a:r>
              <a:rPr lang="en-US" altLang="en-US" b="1" smtClean="0">
                <a:solidFill>
                  <a:srgbClr val="000000"/>
                </a:solidFill>
              </a:rPr>
              <a:t>salivary amylase</a:t>
            </a:r>
            <a:r>
              <a:rPr lang="en-US" altLang="en-US" smtClean="0">
                <a:solidFill>
                  <a:srgbClr val="000000"/>
                </a:solidFill>
              </a:rPr>
              <a:t> (</a:t>
            </a:r>
            <a:r>
              <a:rPr lang="en-US" altLang="en-US" i="1" smtClean="0">
                <a:solidFill>
                  <a:srgbClr val="000000"/>
                </a:solidFill>
              </a:rPr>
              <a:t>ptyalin</a:t>
            </a:r>
            <a:r>
              <a:rPr lang="en-US" altLang="en-US" smtClean="0">
                <a:solidFill>
                  <a:srgbClr val="000000"/>
                </a:solidFill>
              </a:rPr>
              <a:t> or </a:t>
            </a:r>
            <a:r>
              <a:rPr lang="en-US" altLang="en-US" i="1" smtClean="0">
                <a:solidFill>
                  <a:srgbClr val="000000"/>
                </a:solidFill>
              </a:rPr>
              <a:t>alpha-amylase</a:t>
            </a:r>
            <a:r>
              <a:rPr lang="en-US" altLang="en-US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4516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55700"/>
            <a:ext cx="7772400" cy="55102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The </a:t>
            </a:r>
            <a:r>
              <a:rPr lang="en-US" altLang="en-US" b="1" dirty="0" smtClean="0">
                <a:solidFill>
                  <a:srgbClr val="000000"/>
                </a:solidFill>
              </a:rPr>
              <a:t>Teeth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Tongue movements pass food across occlusal surfaces of teeth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Chew (</a:t>
            </a:r>
            <a:r>
              <a:rPr lang="en-US" altLang="en-US" b="1" dirty="0" smtClean="0">
                <a:solidFill>
                  <a:srgbClr val="000000"/>
                </a:solidFill>
              </a:rPr>
              <a:t>masticate</a:t>
            </a:r>
            <a:r>
              <a:rPr lang="en-US" altLang="en-US" dirty="0" smtClean="0">
                <a:solidFill>
                  <a:srgbClr val="000000"/>
                </a:solidFill>
              </a:rPr>
              <a:t>) food</a:t>
            </a:r>
          </a:p>
        </p:txBody>
      </p:sp>
      <p:sp>
        <p:nvSpPr>
          <p:cNvPr id="66564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229600" cy="545941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b="1" dirty="0" smtClean="0">
                <a:solidFill>
                  <a:srgbClr val="000000"/>
                </a:solidFill>
              </a:rPr>
              <a:t>Dentin</a:t>
            </a:r>
          </a:p>
          <a:p>
            <a:pPr lvl="1">
              <a:lnSpc>
                <a:spcPct val="115000"/>
              </a:lnSpc>
            </a:pPr>
            <a:r>
              <a:rPr lang="en-US" altLang="en-US" sz="1800" dirty="0" smtClean="0">
                <a:solidFill>
                  <a:srgbClr val="000000"/>
                </a:solidFill>
              </a:rPr>
              <a:t>A mineralized matrix similar to that of bone</a:t>
            </a:r>
          </a:p>
          <a:p>
            <a:pPr lvl="1">
              <a:lnSpc>
                <a:spcPct val="115000"/>
              </a:lnSpc>
            </a:pPr>
            <a:r>
              <a:rPr lang="en-US" altLang="en-US" sz="1800" dirty="0" smtClean="0">
                <a:solidFill>
                  <a:srgbClr val="000000"/>
                </a:solidFill>
              </a:rPr>
              <a:t>Does not contain cells </a:t>
            </a:r>
          </a:p>
          <a:p>
            <a:pPr>
              <a:lnSpc>
                <a:spcPct val="115000"/>
              </a:lnSpc>
            </a:pPr>
            <a:r>
              <a:rPr lang="en-US" altLang="en-US" sz="2000" b="1" dirty="0" smtClean="0">
                <a:solidFill>
                  <a:srgbClr val="000000"/>
                </a:solidFill>
              </a:rPr>
              <a:t>Pulp Cavity</a:t>
            </a:r>
          </a:p>
          <a:p>
            <a:pPr lvl="1">
              <a:lnSpc>
                <a:spcPct val="115000"/>
              </a:lnSpc>
            </a:pPr>
            <a:r>
              <a:rPr lang="en-US" altLang="en-US" sz="1800" dirty="0" smtClean="0">
                <a:solidFill>
                  <a:srgbClr val="000000"/>
                </a:solidFill>
              </a:rPr>
              <a:t>Receives blood vessels and nerves through the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root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canal</a:t>
            </a:r>
          </a:p>
          <a:p>
            <a:pPr lvl="0">
              <a:lnSpc>
                <a:spcPct val="130000"/>
              </a:lnSpc>
            </a:pPr>
            <a:r>
              <a:rPr lang="en-US" altLang="en-US" sz="2000" b="1" dirty="0">
                <a:solidFill>
                  <a:srgbClr val="000000"/>
                </a:solidFill>
              </a:rPr>
              <a:t>Root</a:t>
            </a:r>
          </a:p>
          <a:p>
            <a:pPr lvl="1">
              <a:lnSpc>
                <a:spcPct val="130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Of each tooth sits in a bony socket (</a:t>
            </a:r>
            <a:r>
              <a:rPr lang="en-US" altLang="en-US" sz="1800" i="1" dirty="0">
                <a:solidFill>
                  <a:srgbClr val="000000"/>
                </a:solidFill>
              </a:rPr>
              <a:t>alveolus</a:t>
            </a:r>
            <a:r>
              <a:rPr lang="en-US" altLang="en-US" sz="1800" dirty="0">
                <a:solidFill>
                  <a:srgbClr val="000000"/>
                </a:solidFill>
              </a:rPr>
              <a:t>) </a:t>
            </a:r>
          </a:p>
          <a:p>
            <a:pPr lvl="1">
              <a:lnSpc>
                <a:spcPct val="130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A layer of </a:t>
            </a:r>
            <a:r>
              <a:rPr lang="en-US" altLang="en-US" sz="1800" b="1" dirty="0" err="1">
                <a:solidFill>
                  <a:srgbClr val="000000"/>
                </a:solidFill>
              </a:rPr>
              <a:t>cementum</a:t>
            </a:r>
            <a:r>
              <a:rPr lang="en-US" altLang="en-US" sz="1800" dirty="0">
                <a:solidFill>
                  <a:srgbClr val="000000"/>
                </a:solidFill>
              </a:rPr>
              <a:t> covers dentin of the root</a:t>
            </a:r>
          </a:p>
          <a:p>
            <a:pPr lvl="2">
              <a:lnSpc>
                <a:spcPct val="130000"/>
              </a:lnSpc>
            </a:pPr>
            <a:r>
              <a:rPr lang="en-US" altLang="en-US" sz="1600" dirty="0">
                <a:solidFill>
                  <a:srgbClr val="000000"/>
                </a:solidFill>
              </a:rPr>
              <a:t>Providing protection and anchoring </a:t>
            </a:r>
            <a:r>
              <a:rPr lang="en-US" altLang="en-US" sz="1600" b="1" dirty="0">
                <a:solidFill>
                  <a:srgbClr val="000000"/>
                </a:solidFill>
              </a:rPr>
              <a:t>periodontal ligament</a:t>
            </a:r>
          </a:p>
          <a:p>
            <a:pPr lvl="0">
              <a:lnSpc>
                <a:spcPct val="130000"/>
              </a:lnSpc>
            </a:pPr>
            <a:r>
              <a:rPr lang="en-US" altLang="en-US" sz="2000" b="1" dirty="0">
                <a:solidFill>
                  <a:srgbClr val="000000"/>
                </a:solidFill>
              </a:rPr>
              <a:t>Crown</a:t>
            </a:r>
          </a:p>
          <a:p>
            <a:pPr lvl="1">
              <a:lnSpc>
                <a:spcPct val="130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Exposed portion of tooth</a:t>
            </a:r>
          </a:p>
          <a:p>
            <a:pPr lvl="1">
              <a:lnSpc>
                <a:spcPct val="130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Projects beyond soft tissue of gingiva</a:t>
            </a:r>
          </a:p>
          <a:p>
            <a:pPr lvl="1">
              <a:lnSpc>
                <a:spcPct val="130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Dentin covered by layer of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enamel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67588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figure_24_08a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8"/>
          <a:stretch>
            <a:fillRect/>
          </a:stretch>
        </p:blipFill>
        <p:spPr bwMode="auto">
          <a:xfrm>
            <a:off x="854075" y="161925"/>
            <a:ext cx="7512050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2"/>
          <p:cNvSpPr>
            <a:spLocks noChangeArrowheads="1"/>
          </p:cNvSpPr>
          <p:nvPr>
            <p:ph type="ctrTitle" idx="4294967295"/>
          </p:nvPr>
        </p:nvSpPr>
        <p:spPr>
          <a:xfrm>
            <a:off x="152400" y="25400"/>
            <a:ext cx="8991600" cy="304800"/>
          </a:xfr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24-8a  Teeth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259013" y="6056313"/>
            <a:ext cx="35417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>
                <a:solidFill>
                  <a:srgbClr val="000000"/>
                </a:solidFill>
              </a:rPr>
              <a:t>A diagrammatic section through a</a:t>
            </a:r>
            <a:br>
              <a:rPr lang="en-US" altLang="en-US" sz="1700" b="1">
                <a:solidFill>
                  <a:srgbClr val="000000"/>
                </a:solidFill>
              </a:rPr>
            </a:br>
            <a:r>
              <a:rPr lang="en-US" altLang="en-US" sz="1700" b="1">
                <a:solidFill>
                  <a:srgbClr val="000000"/>
                </a:solidFill>
              </a:rPr>
              <a:t>typical adult tooth.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445250" y="560388"/>
            <a:ext cx="746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Enamel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445250" y="1016000"/>
            <a:ext cx="6191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Dentin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6437313" y="1419225"/>
            <a:ext cx="10255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Pulp cavity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6445250" y="1690688"/>
            <a:ext cx="7969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Gingiva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6443663" y="2949575"/>
            <a:ext cx="10128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Cementum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6445250" y="3678238"/>
            <a:ext cx="1074738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 dirty="0">
                <a:solidFill>
                  <a:srgbClr val="000000"/>
                </a:solidFill>
              </a:rPr>
              <a:t>Periodontal</a:t>
            </a:r>
            <a:br>
              <a:rPr lang="en-US" altLang="en-US" sz="1500" b="1" dirty="0">
                <a:solidFill>
                  <a:srgbClr val="000000"/>
                </a:solidFill>
              </a:rPr>
            </a:br>
            <a:r>
              <a:rPr lang="en-US" altLang="en-US" sz="1500" b="1" dirty="0">
                <a:solidFill>
                  <a:srgbClr val="000000"/>
                </a:solidFill>
              </a:rPr>
              <a:t>ligament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6443663" y="4349750"/>
            <a:ext cx="10128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 dirty="0">
                <a:solidFill>
                  <a:srgbClr val="000000"/>
                </a:solidFill>
              </a:rPr>
              <a:t>Root canal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445250" y="4837113"/>
            <a:ext cx="15335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 dirty="0">
                <a:solidFill>
                  <a:srgbClr val="000000"/>
                </a:solidFill>
              </a:rPr>
              <a:t>Bone of alveolus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884238" y="1073150"/>
            <a:ext cx="60801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Crown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1025525" y="2216150"/>
            <a:ext cx="5048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Neck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1035050" y="4017963"/>
            <a:ext cx="49371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Root</a:t>
            </a:r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 flipH="1">
            <a:off x="1662113" y="333375"/>
            <a:ext cx="120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>
            <a:off x="1668463" y="333375"/>
            <a:ext cx="0" cy="168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>
            <a:off x="1662113" y="2017713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>
            <a:off x="1549400" y="1189038"/>
            <a:ext cx="119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 flipH="1">
            <a:off x="1662113" y="2084388"/>
            <a:ext cx="122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>
            <a:off x="1668463" y="2084388"/>
            <a:ext cx="0" cy="427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>
            <a:off x="1662113" y="2511425"/>
            <a:ext cx="128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>
            <a:off x="1549400" y="2311400"/>
            <a:ext cx="119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83" name="Line 27"/>
          <p:cNvSpPr>
            <a:spLocks noChangeShapeType="1"/>
          </p:cNvSpPr>
          <p:nvPr/>
        </p:nvSpPr>
        <p:spPr bwMode="auto">
          <a:xfrm flipH="1">
            <a:off x="1662113" y="2605088"/>
            <a:ext cx="134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84" name="Line 28"/>
          <p:cNvSpPr>
            <a:spLocks noChangeShapeType="1"/>
          </p:cNvSpPr>
          <p:nvPr/>
        </p:nvSpPr>
        <p:spPr bwMode="auto">
          <a:xfrm>
            <a:off x="1668463" y="2605088"/>
            <a:ext cx="0" cy="3074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85" name="Line 29"/>
          <p:cNvSpPr>
            <a:spLocks noChangeShapeType="1"/>
          </p:cNvSpPr>
          <p:nvPr/>
        </p:nvSpPr>
        <p:spPr bwMode="auto">
          <a:xfrm>
            <a:off x="1662113" y="5680075"/>
            <a:ext cx="147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86" name="Line 30"/>
          <p:cNvSpPr>
            <a:spLocks noChangeShapeType="1"/>
          </p:cNvSpPr>
          <p:nvPr/>
        </p:nvSpPr>
        <p:spPr bwMode="auto">
          <a:xfrm>
            <a:off x="1536700" y="4116388"/>
            <a:ext cx="133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87" name="Line 31"/>
          <p:cNvSpPr>
            <a:spLocks noChangeShapeType="1"/>
          </p:cNvSpPr>
          <p:nvPr/>
        </p:nvSpPr>
        <p:spPr bwMode="auto">
          <a:xfrm>
            <a:off x="4622800" y="666750"/>
            <a:ext cx="1725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88" name="Line 32"/>
          <p:cNvSpPr>
            <a:spLocks noChangeShapeType="1"/>
          </p:cNvSpPr>
          <p:nvPr/>
        </p:nvSpPr>
        <p:spPr bwMode="auto">
          <a:xfrm>
            <a:off x="4622800" y="1135063"/>
            <a:ext cx="1738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89" name="Line 33"/>
          <p:cNvSpPr>
            <a:spLocks noChangeShapeType="1"/>
          </p:cNvSpPr>
          <p:nvPr/>
        </p:nvSpPr>
        <p:spPr bwMode="auto">
          <a:xfrm>
            <a:off x="4637088" y="1522413"/>
            <a:ext cx="1724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90" name="Line 34"/>
          <p:cNvSpPr>
            <a:spLocks noChangeShapeType="1"/>
          </p:cNvSpPr>
          <p:nvPr/>
        </p:nvSpPr>
        <p:spPr bwMode="auto">
          <a:xfrm flipV="1">
            <a:off x="5707063" y="1790700"/>
            <a:ext cx="466725" cy="227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91" name="Line 35"/>
          <p:cNvSpPr>
            <a:spLocks noChangeShapeType="1"/>
          </p:cNvSpPr>
          <p:nvPr/>
        </p:nvSpPr>
        <p:spPr bwMode="auto">
          <a:xfrm>
            <a:off x="6173788" y="1790700"/>
            <a:ext cx="174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92" name="Line 36"/>
          <p:cNvSpPr>
            <a:spLocks noChangeShapeType="1"/>
          </p:cNvSpPr>
          <p:nvPr/>
        </p:nvSpPr>
        <p:spPr bwMode="auto">
          <a:xfrm>
            <a:off x="5359400" y="2124075"/>
            <a:ext cx="1001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93" name="Line 37"/>
          <p:cNvSpPr>
            <a:spLocks noChangeShapeType="1"/>
          </p:cNvSpPr>
          <p:nvPr/>
        </p:nvSpPr>
        <p:spPr bwMode="auto">
          <a:xfrm>
            <a:off x="5224463" y="3060700"/>
            <a:ext cx="1136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94" name="Line 38"/>
          <p:cNvSpPr>
            <a:spLocks noChangeShapeType="1"/>
          </p:cNvSpPr>
          <p:nvPr/>
        </p:nvSpPr>
        <p:spPr bwMode="auto">
          <a:xfrm>
            <a:off x="5345113" y="3795713"/>
            <a:ext cx="10160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95" name="Line 39"/>
          <p:cNvSpPr>
            <a:spLocks noChangeShapeType="1"/>
          </p:cNvSpPr>
          <p:nvPr/>
        </p:nvSpPr>
        <p:spPr bwMode="auto">
          <a:xfrm flipV="1">
            <a:off x="4843463" y="4449763"/>
            <a:ext cx="1517650" cy="14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96" name="Line 40"/>
          <p:cNvSpPr>
            <a:spLocks noChangeShapeType="1"/>
          </p:cNvSpPr>
          <p:nvPr/>
        </p:nvSpPr>
        <p:spPr bwMode="auto">
          <a:xfrm>
            <a:off x="5732463" y="4945063"/>
            <a:ext cx="628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97" name="Line 41"/>
          <p:cNvSpPr>
            <a:spLocks noChangeShapeType="1"/>
          </p:cNvSpPr>
          <p:nvPr/>
        </p:nvSpPr>
        <p:spPr bwMode="auto">
          <a:xfrm flipV="1">
            <a:off x="4903788" y="5465763"/>
            <a:ext cx="455612" cy="147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98" name="Line 42"/>
          <p:cNvSpPr>
            <a:spLocks noChangeShapeType="1"/>
          </p:cNvSpPr>
          <p:nvPr/>
        </p:nvSpPr>
        <p:spPr bwMode="auto">
          <a:xfrm flipV="1">
            <a:off x="5359400" y="5453063"/>
            <a:ext cx="974725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0699" name="Line 43"/>
          <p:cNvSpPr>
            <a:spLocks noChangeShapeType="1"/>
          </p:cNvSpPr>
          <p:nvPr/>
        </p:nvSpPr>
        <p:spPr bwMode="auto">
          <a:xfrm>
            <a:off x="5011738" y="5867400"/>
            <a:ext cx="134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2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igure_24_08b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4"/>
          <a:stretch>
            <a:fillRect/>
          </a:stretch>
        </p:blipFill>
        <p:spPr bwMode="auto">
          <a:xfrm>
            <a:off x="681038" y="1087438"/>
            <a:ext cx="7780337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2"/>
          <p:cNvSpPr>
            <a:spLocks noChangeArrowheads="1"/>
          </p:cNvSpPr>
          <p:nvPr>
            <p:ph type="ctrTitle" idx="4294967295"/>
          </p:nvPr>
        </p:nvSpPr>
        <p:spPr>
          <a:xfrm>
            <a:off x="152400" y="25400"/>
            <a:ext cx="8991600" cy="304800"/>
          </a:xfr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24-8b  Teeth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182813" y="4672013"/>
            <a:ext cx="606425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The adult teeth from the right side of the</a:t>
            </a:r>
            <a:br>
              <a:rPr lang="en-US" altLang="en-US" sz="2100" b="1">
                <a:solidFill>
                  <a:srgbClr val="000000"/>
                </a:solidFill>
              </a:rPr>
            </a:br>
            <a:r>
              <a:rPr lang="en-US" altLang="en-US" sz="2100" b="1">
                <a:solidFill>
                  <a:srgbClr val="000000"/>
                </a:solidFill>
              </a:rPr>
              <a:t>upper and lower jaws. </a:t>
            </a:r>
            <a:r>
              <a:rPr lang="en-US" altLang="en-US" sz="2100" b="1" i="1">
                <a:solidFill>
                  <a:srgbClr val="000000"/>
                </a:solidFill>
              </a:rPr>
              <a:t>Figure 24-9a,b</a:t>
            </a:r>
            <a:r>
              <a:rPr lang="en-US" altLang="en-US" sz="2100" b="1">
                <a:solidFill>
                  <a:srgbClr val="000000"/>
                </a:solidFill>
              </a:rPr>
              <a:t> provides</a:t>
            </a:r>
            <a:br>
              <a:rPr lang="en-US" altLang="en-US" sz="2100" b="1">
                <a:solidFill>
                  <a:srgbClr val="000000"/>
                </a:solidFill>
              </a:rPr>
            </a:br>
            <a:r>
              <a:rPr lang="en-US" altLang="en-US" sz="2100" b="1">
                <a:solidFill>
                  <a:srgbClr val="000000"/>
                </a:solidFill>
              </a:rPr>
              <a:t>a view of the occlusal surfaces.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020888" y="1263650"/>
            <a:ext cx="103028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Incisors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575425" y="1262063"/>
            <a:ext cx="8334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Molars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341813" y="1295400"/>
            <a:ext cx="1373187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Bicuspids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(premolars)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3138488" y="1282700"/>
            <a:ext cx="1176337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Cuspids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(canines)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57225" y="2374900"/>
            <a:ext cx="735013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Upper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jaw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671513" y="3716338"/>
            <a:ext cx="735012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Lower</a:t>
            </a:r>
            <a:br>
              <a:rPr lang="en-US" altLang="en-US" sz="1900" b="1">
                <a:solidFill>
                  <a:srgbClr val="000000"/>
                </a:solidFill>
              </a:rPr>
            </a:br>
            <a:r>
              <a:rPr lang="en-US" altLang="en-US" sz="1900" b="1">
                <a:solidFill>
                  <a:srgbClr val="000000"/>
                </a:solidFill>
              </a:rPr>
              <a:t>jaw</a:t>
            </a: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 flipH="1">
            <a:off x="1590675" y="1898650"/>
            <a:ext cx="12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1590675" y="1898650"/>
            <a:ext cx="0" cy="128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1584325" y="3181350"/>
            <a:ext cx="12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1484313" y="2527300"/>
            <a:ext cx="92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flipH="1">
            <a:off x="1590675" y="3221038"/>
            <a:ext cx="120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1590675" y="3221038"/>
            <a:ext cx="0" cy="1284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1584325" y="4505325"/>
            <a:ext cx="12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1484313" y="3836988"/>
            <a:ext cx="106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76338"/>
            <a:ext cx="8229600" cy="548957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Types of Teeth</a:t>
            </a:r>
          </a:p>
          <a:p>
            <a:pPr marL="920750" lvl="1" indent="-457200">
              <a:lnSpc>
                <a:spcPct val="125000"/>
              </a:lnSpc>
              <a:buFont typeface="Times" pitchFamily="84" charset="0"/>
              <a:buAutoNum type="arabicPeriod"/>
            </a:pPr>
            <a:r>
              <a:rPr lang="en-US" altLang="en-US" b="1" smtClean="0">
                <a:solidFill>
                  <a:srgbClr val="000000"/>
                </a:solidFill>
              </a:rPr>
              <a:t>Incisors</a:t>
            </a:r>
          </a:p>
          <a:p>
            <a:pPr marL="920750" lvl="1" indent="-457200">
              <a:lnSpc>
                <a:spcPct val="125000"/>
              </a:lnSpc>
              <a:buFont typeface="Times" pitchFamily="84" charset="0"/>
              <a:buAutoNum type="arabicPeriod"/>
            </a:pPr>
            <a:r>
              <a:rPr lang="en-US" altLang="en-US" b="1" smtClean="0">
                <a:solidFill>
                  <a:srgbClr val="000000"/>
                </a:solidFill>
              </a:rPr>
              <a:t>Cuspids</a:t>
            </a:r>
            <a:r>
              <a:rPr lang="en-US" altLang="en-US" smtClean="0">
                <a:solidFill>
                  <a:srgbClr val="000000"/>
                </a:solidFill>
              </a:rPr>
              <a:t> (</a:t>
            </a:r>
            <a:r>
              <a:rPr lang="en-US" altLang="en-US" i="1" smtClean="0">
                <a:solidFill>
                  <a:srgbClr val="000000"/>
                </a:solidFill>
              </a:rPr>
              <a:t>canines</a:t>
            </a:r>
            <a:r>
              <a:rPr lang="en-US" altLang="en-US" smtClean="0">
                <a:solidFill>
                  <a:srgbClr val="000000"/>
                </a:solidFill>
              </a:rPr>
              <a:t>)</a:t>
            </a:r>
          </a:p>
          <a:p>
            <a:pPr marL="920750" lvl="1" indent="-457200">
              <a:lnSpc>
                <a:spcPct val="125000"/>
              </a:lnSpc>
              <a:buFont typeface="Times" pitchFamily="84" charset="0"/>
              <a:buAutoNum type="arabicPeriod"/>
            </a:pPr>
            <a:r>
              <a:rPr lang="en-US" altLang="en-US" b="1" smtClean="0">
                <a:solidFill>
                  <a:srgbClr val="000000"/>
                </a:solidFill>
              </a:rPr>
              <a:t>Bicuspids</a:t>
            </a:r>
            <a:r>
              <a:rPr lang="en-US" altLang="en-US" smtClean="0">
                <a:solidFill>
                  <a:srgbClr val="000000"/>
                </a:solidFill>
              </a:rPr>
              <a:t> (</a:t>
            </a:r>
            <a:r>
              <a:rPr lang="en-US" altLang="en-US" b="1" smtClean="0">
                <a:solidFill>
                  <a:srgbClr val="000000"/>
                </a:solidFill>
              </a:rPr>
              <a:t>premolars</a:t>
            </a:r>
            <a:r>
              <a:rPr lang="en-US" altLang="en-US" smtClean="0">
                <a:solidFill>
                  <a:srgbClr val="000000"/>
                </a:solidFill>
              </a:rPr>
              <a:t>)</a:t>
            </a:r>
          </a:p>
          <a:p>
            <a:pPr marL="920750" lvl="1" indent="-457200">
              <a:lnSpc>
                <a:spcPct val="125000"/>
              </a:lnSpc>
              <a:buFont typeface="Times" pitchFamily="84" charset="0"/>
              <a:buAutoNum type="arabicPeriod"/>
            </a:pPr>
            <a:r>
              <a:rPr lang="en-US" altLang="en-US" b="1" smtClean="0">
                <a:solidFill>
                  <a:srgbClr val="000000"/>
                </a:solidFill>
              </a:rPr>
              <a:t>Molars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2708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4975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Incisors </a:t>
            </a:r>
          </a:p>
          <a:p>
            <a:pPr lvl="1">
              <a:lnSpc>
                <a:spcPct val="12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Blade-shaped teeth </a:t>
            </a:r>
          </a:p>
          <a:p>
            <a:pPr lvl="1">
              <a:lnSpc>
                <a:spcPct val="12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Located at front of mouth</a:t>
            </a:r>
          </a:p>
          <a:p>
            <a:pPr lvl="1">
              <a:lnSpc>
                <a:spcPct val="12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Used for clipping or </a:t>
            </a:r>
            <a:r>
              <a:rPr lang="en-US" altLang="en-US" dirty="0" smtClean="0">
                <a:solidFill>
                  <a:srgbClr val="000000"/>
                </a:solidFill>
              </a:rPr>
              <a:t>cutting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3732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4975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b="1" dirty="0" err="1" smtClean="0">
                <a:solidFill>
                  <a:srgbClr val="000000"/>
                </a:solidFill>
              </a:rPr>
              <a:t>Cuspids</a:t>
            </a:r>
            <a:r>
              <a:rPr lang="en-US" altLang="en-US" dirty="0" smtClean="0">
                <a:solidFill>
                  <a:srgbClr val="000000"/>
                </a:solidFill>
              </a:rPr>
              <a:t> (</a:t>
            </a:r>
            <a:r>
              <a:rPr lang="en-US" altLang="en-US" i="1" dirty="0" smtClean="0">
                <a:solidFill>
                  <a:srgbClr val="000000"/>
                </a:solidFill>
              </a:rPr>
              <a:t>Canines</a:t>
            </a:r>
            <a:r>
              <a:rPr lang="en-US" altLang="en-US" dirty="0" smtClean="0">
                <a:solidFill>
                  <a:srgbClr val="000000"/>
                </a:solidFill>
              </a:rPr>
              <a:t>)</a:t>
            </a:r>
          </a:p>
          <a:p>
            <a:pPr lvl="1">
              <a:lnSpc>
                <a:spcPct val="12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Conical</a:t>
            </a:r>
          </a:p>
          <a:p>
            <a:pPr lvl="1">
              <a:lnSpc>
                <a:spcPct val="12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Sharp ridgeline</a:t>
            </a:r>
          </a:p>
          <a:p>
            <a:pPr lvl="1">
              <a:lnSpc>
                <a:spcPct val="12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Pointed tip</a:t>
            </a:r>
          </a:p>
          <a:p>
            <a:pPr lvl="1">
              <a:lnSpc>
                <a:spcPct val="12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Used for tearing or </a:t>
            </a:r>
            <a:r>
              <a:rPr lang="en-US" altLang="en-US" dirty="0" smtClean="0">
                <a:solidFill>
                  <a:srgbClr val="000000"/>
                </a:solidFill>
              </a:rPr>
              <a:t>slashing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4756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0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7772400" cy="54975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Bicuspids</a:t>
            </a:r>
            <a:r>
              <a:rPr lang="en-US" altLang="en-US" dirty="0" smtClean="0">
                <a:solidFill>
                  <a:srgbClr val="000000"/>
                </a:solidFill>
              </a:rPr>
              <a:t> (</a:t>
            </a:r>
            <a:r>
              <a:rPr lang="en-US" altLang="en-US" b="1" dirty="0" smtClean="0">
                <a:solidFill>
                  <a:srgbClr val="000000"/>
                </a:solidFill>
              </a:rPr>
              <a:t>Premolars</a:t>
            </a:r>
            <a:r>
              <a:rPr lang="en-US" altLang="en-US" dirty="0" smtClean="0">
                <a:solidFill>
                  <a:srgbClr val="000000"/>
                </a:solidFill>
              </a:rPr>
              <a:t>)</a:t>
            </a:r>
          </a:p>
          <a:p>
            <a:pPr lvl="1">
              <a:lnSpc>
                <a:spcPct val="12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Flattened crowns</a:t>
            </a:r>
          </a:p>
          <a:p>
            <a:pPr lvl="1">
              <a:lnSpc>
                <a:spcPct val="12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Prominent ridges</a:t>
            </a:r>
          </a:p>
          <a:p>
            <a:pPr lvl="1">
              <a:lnSpc>
                <a:spcPct val="12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Used to crush, mash, and </a:t>
            </a:r>
            <a:r>
              <a:rPr lang="en-US" altLang="en-US" dirty="0" smtClean="0">
                <a:solidFill>
                  <a:srgbClr val="000000"/>
                </a:solidFill>
              </a:rPr>
              <a:t>grind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780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6500"/>
            <a:ext cx="8229600" cy="52578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mtClean="0"/>
              <a:t>Functions of the </a:t>
            </a:r>
            <a:r>
              <a:rPr lang="en-US" altLang="en-US" b="1" smtClean="0"/>
              <a:t>Oral Cavity</a:t>
            </a:r>
          </a:p>
          <a:p>
            <a:pPr marL="749300" lvl="1" indent="-304800">
              <a:lnSpc>
                <a:spcPct val="115000"/>
              </a:lnSpc>
              <a:buFont typeface="Arial" charset="0"/>
              <a:buAutoNum type="arabicPeriod"/>
            </a:pPr>
            <a:r>
              <a:rPr lang="en-US" altLang="en-US" i="1" smtClean="0">
                <a:solidFill>
                  <a:srgbClr val="000000"/>
                </a:solidFill>
              </a:rPr>
              <a:t>  Sensory analysis</a:t>
            </a:r>
          </a:p>
          <a:p>
            <a:pPr marL="1271588" lvl="2">
              <a:lnSpc>
                <a:spcPct val="11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Of material before swallowing</a:t>
            </a:r>
          </a:p>
          <a:p>
            <a:pPr marL="749300" lvl="1" indent="-304800">
              <a:lnSpc>
                <a:spcPct val="115000"/>
              </a:lnSpc>
              <a:buFont typeface="Arial" charset="0"/>
              <a:buAutoNum type="arabicPeriod"/>
            </a:pPr>
            <a:r>
              <a:rPr lang="en-US" altLang="en-US" i="1" smtClean="0">
                <a:solidFill>
                  <a:srgbClr val="000000"/>
                </a:solidFill>
              </a:rPr>
              <a:t>  Mechanical processing</a:t>
            </a:r>
          </a:p>
          <a:p>
            <a:pPr marL="1271588" lvl="2">
              <a:lnSpc>
                <a:spcPct val="11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Through actions of teeth, tongue, and palatal surfaces</a:t>
            </a:r>
          </a:p>
          <a:p>
            <a:pPr marL="749300" lvl="1" indent="-304800">
              <a:lnSpc>
                <a:spcPct val="115000"/>
              </a:lnSpc>
              <a:buFont typeface="Arial" charset="0"/>
              <a:buAutoNum type="arabicPeriod"/>
            </a:pPr>
            <a:r>
              <a:rPr lang="en-US" altLang="en-US" i="1" smtClean="0">
                <a:solidFill>
                  <a:srgbClr val="000000"/>
                </a:solidFill>
              </a:rPr>
              <a:t>  Lubrication</a:t>
            </a:r>
          </a:p>
          <a:p>
            <a:pPr marL="1271588" lvl="2">
              <a:lnSpc>
                <a:spcPct val="11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Mixing with mucus and salivary gland secretions</a:t>
            </a:r>
          </a:p>
          <a:p>
            <a:pPr marL="749300" lvl="1" indent="-304800">
              <a:lnSpc>
                <a:spcPct val="115000"/>
              </a:lnSpc>
              <a:buFont typeface="Arial" charset="0"/>
              <a:buAutoNum type="arabicPeriod"/>
            </a:pPr>
            <a:r>
              <a:rPr lang="en-US" altLang="en-US" smtClean="0">
                <a:solidFill>
                  <a:srgbClr val="000000"/>
                </a:solidFill>
              </a:rPr>
              <a:t>  Limited</a:t>
            </a:r>
            <a:r>
              <a:rPr lang="en-US" altLang="en-US" i="1" smtClean="0">
                <a:solidFill>
                  <a:srgbClr val="000000"/>
                </a:solidFill>
              </a:rPr>
              <a:t> digestion</a:t>
            </a:r>
          </a:p>
          <a:p>
            <a:pPr marL="1271588" lvl="2">
              <a:lnSpc>
                <a:spcPct val="11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Of carbohydrates and lipids</a:t>
            </a:r>
          </a:p>
        </p:txBody>
      </p:sp>
      <p:sp>
        <p:nvSpPr>
          <p:cNvPr id="49156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9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4975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Molars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12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Very large, flat crowns</a:t>
            </a:r>
          </a:p>
          <a:p>
            <a:pPr lvl="1">
              <a:lnSpc>
                <a:spcPct val="12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With prominent ridges</a:t>
            </a:r>
          </a:p>
          <a:p>
            <a:pPr lvl="1">
              <a:lnSpc>
                <a:spcPct val="12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Used for crushing and </a:t>
            </a:r>
            <a:r>
              <a:rPr lang="en-US" altLang="en-US" dirty="0" smtClean="0">
                <a:solidFill>
                  <a:srgbClr val="000000"/>
                </a:solidFill>
              </a:rPr>
              <a:t>grinding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6804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55700"/>
            <a:ext cx="8229600" cy="55102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Dental Succession</a:t>
            </a:r>
          </a:p>
          <a:p>
            <a:pPr lvl="1">
              <a:lnSpc>
                <a:spcPct val="130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During embryonic development, two sets of teeth form</a:t>
            </a:r>
          </a:p>
          <a:p>
            <a:pPr lvl="2">
              <a:lnSpc>
                <a:spcPct val="130000"/>
              </a:lnSpc>
            </a:pPr>
            <a:r>
              <a:rPr lang="en-US" altLang="en-US" b="1" smtClean="0">
                <a:solidFill>
                  <a:srgbClr val="000000"/>
                </a:solidFill>
              </a:rPr>
              <a:t>Primary dentition</a:t>
            </a:r>
            <a:r>
              <a:rPr lang="en-US" altLang="en-US" smtClean="0">
                <a:solidFill>
                  <a:srgbClr val="000000"/>
                </a:solidFill>
              </a:rPr>
              <a:t>,</a:t>
            </a:r>
            <a:r>
              <a:rPr lang="en-US" altLang="en-US" b="1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000000"/>
                </a:solidFill>
              </a:rPr>
              <a:t>or </a:t>
            </a:r>
            <a:r>
              <a:rPr lang="en-US" altLang="en-US" b="1" smtClean="0">
                <a:solidFill>
                  <a:srgbClr val="000000"/>
                </a:solidFill>
              </a:rPr>
              <a:t>deciduous teeth</a:t>
            </a:r>
          </a:p>
          <a:p>
            <a:pPr lvl="2">
              <a:lnSpc>
                <a:spcPct val="130000"/>
              </a:lnSpc>
            </a:pPr>
            <a:r>
              <a:rPr lang="en-US" altLang="en-US" b="1" smtClean="0">
                <a:solidFill>
                  <a:srgbClr val="000000"/>
                </a:solidFill>
              </a:rPr>
              <a:t>Secondary dentition</a:t>
            </a:r>
            <a:r>
              <a:rPr lang="en-US" altLang="en-US" smtClean="0">
                <a:solidFill>
                  <a:srgbClr val="000000"/>
                </a:solidFill>
              </a:rPr>
              <a:t>,</a:t>
            </a:r>
            <a:r>
              <a:rPr lang="en-US" altLang="en-US" b="1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000000"/>
                </a:solidFill>
              </a:rPr>
              <a:t>or </a:t>
            </a:r>
            <a:r>
              <a:rPr lang="en-US" altLang="en-US" i="1" smtClean="0">
                <a:solidFill>
                  <a:srgbClr val="000000"/>
                </a:solidFill>
              </a:rPr>
              <a:t>permanent dentition</a:t>
            </a:r>
          </a:p>
        </p:txBody>
      </p:sp>
      <p:sp>
        <p:nvSpPr>
          <p:cNvPr id="77828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4102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b="1" smtClean="0">
                <a:solidFill>
                  <a:srgbClr val="000000"/>
                </a:solidFill>
              </a:rPr>
              <a:t>Deciduous Teeth</a:t>
            </a:r>
          </a:p>
          <a:p>
            <a:pPr lvl="1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Also called </a:t>
            </a:r>
            <a:r>
              <a:rPr lang="en-US" altLang="en-US" i="1" smtClean="0">
                <a:solidFill>
                  <a:srgbClr val="000000"/>
                </a:solidFill>
              </a:rPr>
              <a:t>primary teeth</a:t>
            </a:r>
            <a:r>
              <a:rPr lang="en-US" altLang="en-US" smtClean="0">
                <a:solidFill>
                  <a:srgbClr val="000000"/>
                </a:solidFill>
              </a:rPr>
              <a:t>, </a:t>
            </a:r>
            <a:r>
              <a:rPr lang="en-US" altLang="en-US" i="1" smtClean="0">
                <a:solidFill>
                  <a:srgbClr val="000000"/>
                </a:solidFill>
              </a:rPr>
              <a:t>milk teeth</a:t>
            </a:r>
            <a:r>
              <a:rPr lang="en-US" altLang="en-US" smtClean="0">
                <a:solidFill>
                  <a:srgbClr val="000000"/>
                </a:solidFill>
              </a:rPr>
              <a:t>, or </a:t>
            </a:r>
            <a:r>
              <a:rPr lang="en-US" altLang="en-US" i="1" smtClean="0">
                <a:solidFill>
                  <a:srgbClr val="000000"/>
                </a:solidFill>
              </a:rPr>
              <a:t>baby teeth</a:t>
            </a:r>
          </a:p>
          <a:p>
            <a:pPr lvl="1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20 temporary teeth of primary dentition </a:t>
            </a:r>
          </a:p>
          <a:p>
            <a:pPr lvl="1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Five on each side of upper and lower jaws</a:t>
            </a:r>
          </a:p>
          <a:p>
            <a:pPr lvl="2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2 incisors</a:t>
            </a:r>
          </a:p>
          <a:p>
            <a:pPr lvl="2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1 cuspid</a:t>
            </a:r>
          </a:p>
          <a:p>
            <a:pPr lvl="2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2 deciduous molars</a:t>
            </a:r>
          </a:p>
        </p:txBody>
      </p:sp>
      <p:sp>
        <p:nvSpPr>
          <p:cNvPr id="78852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igure_24_09a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"/>
          <a:stretch>
            <a:fillRect/>
          </a:stretch>
        </p:blipFill>
        <p:spPr bwMode="auto">
          <a:xfrm>
            <a:off x="1724025" y="161925"/>
            <a:ext cx="5694363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2"/>
          <p:cNvSpPr>
            <a:spLocks noChangeArrowheads="1"/>
          </p:cNvSpPr>
          <p:nvPr>
            <p:ph type="ctrTitle" idx="4294967295"/>
          </p:nvPr>
        </p:nvSpPr>
        <p:spPr>
          <a:xfrm>
            <a:off x="152400" y="25400"/>
            <a:ext cx="8991600" cy="304800"/>
          </a:xfr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24-9a  Primary and Secondary Dentitions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114550" y="6016625"/>
            <a:ext cx="348138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The primary teeth, with the age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at eruption given in months.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5186363" y="5741988"/>
            <a:ext cx="22606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Central incisors (6 mo)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848350" y="5243513"/>
            <a:ext cx="1414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Lateral incisor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(7 mo)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846763" y="4892675"/>
            <a:ext cx="15049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Cuspid (16 mo)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5848350" y="4264025"/>
            <a:ext cx="1414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Deciduous 1st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molar (12 mo)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848350" y="3581400"/>
            <a:ext cx="1414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Deciduous 2nd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molar (20 mo)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5861050" y="2309813"/>
            <a:ext cx="1414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Deciduous 2nd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molar (24 mo)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5859463" y="1582738"/>
            <a:ext cx="14144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Deciduous 1st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molar (14 mo)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5848350" y="1128713"/>
            <a:ext cx="151606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Cuspid (18 mo)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5848350" y="539750"/>
            <a:ext cx="1414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Lateral incisor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(9 mo)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5049838" y="155575"/>
            <a:ext cx="24288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Central incisors (7.5 mo)</a:t>
            </a:r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 flipV="1">
            <a:off x="3368675" y="266700"/>
            <a:ext cx="949325" cy="293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 flipH="1">
            <a:off x="3957638" y="266700"/>
            <a:ext cx="360362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>
            <a:off x="4318000" y="266700"/>
            <a:ext cx="668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4424363" y="666750"/>
            <a:ext cx="136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>
            <a:off x="4813300" y="1241425"/>
            <a:ext cx="962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>
            <a:off x="5053013" y="1697038"/>
            <a:ext cx="735012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>
            <a:off x="5253038" y="2417763"/>
            <a:ext cx="522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>
            <a:off x="5053013" y="3702050"/>
            <a:ext cx="722312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>
            <a:off x="4865688" y="4397375"/>
            <a:ext cx="909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>
            <a:off x="4532313" y="4984750"/>
            <a:ext cx="122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>
            <a:off x="4144963" y="5346700"/>
            <a:ext cx="1630362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>
            <a:off x="3489325" y="5480050"/>
            <a:ext cx="668338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9899" name="Line 27"/>
          <p:cNvSpPr>
            <a:spLocks noChangeShapeType="1"/>
          </p:cNvSpPr>
          <p:nvPr/>
        </p:nvSpPr>
        <p:spPr bwMode="auto">
          <a:xfrm flipH="1" flipV="1">
            <a:off x="3876675" y="5465763"/>
            <a:ext cx="280988" cy="401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79900" name="Line 28"/>
          <p:cNvSpPr>
            <a:spLocks noChangeShapeType="1"/>
          </p:cNvSpPr>
          <p:nvPr/>
        </p:nvSpPr>
        <p:spPr bwMode="auto">
          <a:xfrm>
            <a:off x="4157663" y="5867400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61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4975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b="1" smtClean="0">
                <a:solidFill>
                  <a:srgbClr val="000000"/>
                </a:solidFill>
              </a:rPr>
              <a:t>Secondary Dentition</a:t>
            </a:r>
          </a:p>
          <a:p>
            <a:pPr lvl="1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Also called </a:t>
            </a:r>
            <a:r>
              <a:rPr lang="en-US" altLang="en-US" i="1" smtClean="0">
                <a:solidFill>
                  <a:srgbClr val="000000"/>
                </a:solidFill>
              </a:rPr>
              <a:t>permanent dentition</a:t>
            </a:r>
          </a:p>
          <a:p>
            <a:pPr lvl="1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Replaces deciduous teeth</a:t>
            </a:r>
          </a:p>
          <a:p>
            <a:pPr lvl="1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32 permanent teeth</a:t>
            </a:r>
          </a:p>
          <a:p>
            <a:pPr lvl="1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Eight on each side, upper and lower</a:t>
            </a:r>
          </a:p>
          <a:p>
            <a:pPr lvl="2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2 incisors</a:t>
            </a:r>
          </a:p>
          <a:p>
            <a:pPr lvl="2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1 cuspid</a:t>
            </a:r>
          </a:p>
          <a:p>
            <a:pPr lvl="2">
              <a:lnSpc>
                <a:spcPct val="12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5 molars</a:t>
            </a:r>
          </a:p>
        </p:txBody>
      </p:sp>
      <p:sp>
        <p:nvSpPr>
          <p:cNvPr id="80900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5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figure_24_09b_1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8"/>
          <a:stretch>
            <a:fillRect/>
          </a:stretch>
        </p:blipFill>
        <p:spPr bwMode="auto">
          <a:xfrm>
            <a:off x="1227138" y="554038"/>
            <a:ext cx="66881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>
            <a:spLocks noChangeArrowheads="1"/>
          </p:cNvSpPr>
          <p:nvPr>
            <p:ph type="ctrTitle" idx="4294967295"/>
          </p:nvPr>
        </p:nvSpPr>
        <p:spPr>
          <a:xfrm>
            <a:off x="152400" y="25400"/>
            <a:ext cx="8991600" cy="304800"/>
          </a:xfr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24-9b  Primary and Secondary Dentitions</a:t>
            </a:r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646238" y="5567363"/>
            <a:ext cx="34036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The adult teeth, with the age at 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eruption given in years.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6438900" y="4645025"/>
            <a:ext cx="10144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3rd Molar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(17–21 yr)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445250" y="3970338"/>
            <a:ext cx="10144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2nd Molar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(12–13 yr)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438900" y="3343275"/>
            <a:ext cx="10144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1st Molar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(6–7 yr)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446838" y="2714625"/>
            <a:ext cx="14795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  <a:t>2nd Premolar</a:t>
            </a:r>
            <a:b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</a:br>
            <a: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  <a:t>(10–12 yr)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6453188" y="2149475"/>
            <a:ext cx="14795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  <a:t>1st Premolar</a:t>
            </a:r>
            <a:b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</a:br>
            <a: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  <a:t>(10–11 yr)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6461125" y="1543050"/>
            <a:ext cx="10779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  <a:t>Cuspid</a:t>
            </a:r>
            <a:b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</a:br>
            <a: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  <a:t>(11–12 yr)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5557838" y="549275"/>
            <a:ext cx="2551112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  <a:t>Central incisors (7–8 yr)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3205163" y="2411413"/>
            <a:ext cx="10874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  <a:t>Maxillary</a:t>
            </a:r>
            <a:b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</a:br>
            <a: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  <a:t>dental</a:t>
            </a:r>
            <a:b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</a:br>
            <a: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  <a:t>arcade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3209925" y="4222750"/>
            <a:ext cx="12588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  <a:t>Hard palate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6445250" y="933450"/>
            <a:ext cx="148272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  <a:t>Lateral incisor</a:t>
            </a:r>
            <a:b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</a:br>
            <a:r>
              <a:rPr lang="en-US" altLang="en-US" sz="1600" b="1">
                <a:solidFill>
                  <a:srgbClr val="000000"/>
                </a:solidFill>
                <a:ea typeface="ヒラギノ角ゴ Pro W3" pitchFamily="84" charset="-128"/>
              </a:rPr>
              <a:t>(8–9 yr)</a:t>
            </a:r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 flipV="1">
            <a:off x="3408363" y="681038"/>
            <a:ext cx="601662" cy="830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4010025" y="681038"/>
            <a:ext cx="0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4003675" y="681038"/>
            <a:ext cx="1477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 flipV="1">
            <a:off x="4532313" y="1076325"/>
            <a:ext cx="955675" cy="568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5481638" y="1069975"/>
            <a:ext cx="881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 flipV="1">
            <a:off x="4838700" y="1644650"/>
            <a:ext cx="709613" cy="347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>
            <a:off x="5548313" y="1644650"/>
            <a:ext cx="81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5080000" y="2286000"/>
            <a:ext cx="128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>
            <a:off x="5334000" y="2820988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>
            <a:off x="5548313" y="3475038"/>
            <a:ext cx="814387" cy="14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>
            <a:off x="5668963" y="4090988"/>
            <a:ext cx="681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1946" name="Line 26"/>
          <p:cNvSpPr>
            <a:spLocks noChangeShapeType="1"/>
          </p:cNvSpPr>
          <p:nvPr/>
        </p:nvSpPr>
        <p:spPr bwMode="auto">
          <a:xfrm>
            <a:off x="5708650" y="4745038"/>
            <a:ext cx="65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21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figure_24_09b_2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"/>
          <a:stretch>
            <a:fillRect/>
          </a:stretch>
        </p:blipFill>
        <p:spPr bwMode="auto">
          <a:xfrm>
            <a:off x="1239838" y="885825"/>
            <a:ext cx="6664325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 noChangeArrowheads="1"/>
          </p:cNvSpPr>
          <p:nvPr>
            <p:ph type="ctrTitle" idx="4294967295"/>
          </p:nvPr>
        </p:nvSpPr>
        <p:spPr>
          <a:xfrm>
            <a:off x="152400" y="25400"/>
            <a:ext cx="8991600" cy="304800"/>
          </a:xfr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24-9b  Primary and Secondary Dentitions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646238" y="5233988"/>
            <a:ext cx="34036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The adult teeth, with the age at 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eruption given in years.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187700" y="3159125"/>
            <a:ext cx="11017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Mandibular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dental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arcade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5540375" y="4921250"/>
            <a:ext cx="243205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Central incisors (6–7 yr)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683250" y="4551363"/>
            <a:ext cx="22701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Lateral incisor (7–8 yr)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6188075" y="4211638"/>
            <a:ext cx="16795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Cuspid (9–10 yr)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6453188" y="3603625"/>
            <a:ext cx="13112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1st Premolar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(10–12 yr)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6459538" y="3048000"/>
            <a:ext cx="13112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2nd Premolar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(11–12 yr)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461125" y="2454275"/>
            <a:ext cx="9620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1st Molar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(6–7 yr)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6459538" y="1895475"/>
            <a:ext cx="9620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2nd Molar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(11–13 yr)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6457950" y="1225550"/>
            <a:ext cx="9620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3rd Molar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(17–21 yr)</a:t>
            </a:r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5588000" y="1350963"/>
            <a:ext cx="774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>
            <a:off x="5575300" y="2032000"/>
            <a:ext cx="78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 flipV="1">
            <a:off x="5346700" y="2579688"/>
            <a:ext cx="809625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6149975" y="2579688"/>
            <a:ext cx="212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 flipV="1">
            <a:off x="5160963" y="3141663"/>
            <a:ext cx="962025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>
            <a:off x="6122988" y="3141663"/>
            <a:ext cx="239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 flipV="1">
            <a:off x="4932363" y="3729038"/>
            <a:ext cx="776287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2965" name="Line 21"/>
          <p:cNvSpPr>
            <a:spLocks noChangeShapeType="1"/>
          </p:cNvSpPr>
          <p:nvPr/>
        </p:nvSpPr>
        <p:spPr bwMode="auto">
          <a:xfrm>
            <a:off x="5708650" y="3729038"/>
            <a:ext cx="668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2966" name="Line 22"/>
          <p:cNvSpPr>
            <a:spLocks noChangeShapeType="1"/>
          </p:cNvSpPr>
          <p:nvPr/>
        </p:nvSpPr>
        <p:spPr bwMode="auto">
          <a:xfrm>
            <a:off x="4611688" y="4344988"/>
            <a:ext cx="1484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2967" name="Line 23"/>
          <p:cNvSpPr>
            <a:spLocks noChangeShapeType="1"/>
          </p:cNvSpPr>
          <p:nvPr/>
        </p:nvSpPr>
        <p:spPr bwMode="auto">
          <a:xfrm>
            <a:off x="4224338" y="4665663"/>
            <a:ext cx="1376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2968" name="Line 24"/>
          <p:cNvSpPr>
            <a:spLocks noChangeShapeType="1"/>
          </p:cNvSpPr>
          <p:nvPr/>
        </p:nvSpPr>
        <p:spPr bwMode="auto">
          <a:xfrm>
            <a:off x="3489325" y="4611688"/>
            <a:ext cx="187325" cy="42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 flipV="1">
            <a:off x="3676650" y="4665663"/>
            <a:ext cx="187325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2970" name="Line 26"/>
          <p:cNvSpPr>
            <a:spLocks noChangeShapeType="1"/>
          </p:cNvSpPr>
          <p:nvPr/>
        </p:nvSpPr>
        <p:spPr bwMode="auto">
          <a:xfrm>
            <a:off x="3676650" y="5040313"/>
            <a:ext cx="1763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84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figure_24_09c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4"/>
          <a:stretch>
            <a:fillRect/>
          </a:stretch>
        </p:blipFill>
        <p:spPr bwMode="auto">
          <a:xfrm>
            <a:off x="941388" y="1130300"/>
            <a:ext cx="72612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2"/>
          <p:cNvSpPr>
            <a:spLocks noChangeArrowheads="1"/>
          </p:cNvSpPr>
          <p:nvPr>
            <p:ph type="ctrTitle" idx="4294967295"/>
          </p:nvPr>
        </p:nvSpPr>
        <p:spPr>
          <a:xfrm>
            <a:off x="152400" y="25400"/>
            <a:ext cx="8991600" cy="304800"/>
          </a:xfr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24-9c  Primary and Secondary Dentitions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498850" y="4981575"/>
            <a:ext cx="46482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Maxilla and mandible with unerupted teeth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exposed.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925513" y="4262438"/>
            <a:ext cx="1954212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Mandible exposed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to show developing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permanent teeth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254125" y="3581400"/>
            <a:ext cx="16129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First and second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molars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276350" y="2774950"/>
            <a:ext cx="15906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Erupted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deciduous teeth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912813" y="1614488"/>
            <a:ext cx="1954212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Maxilla exposed to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show developing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permanent teeth</a:t>
            </a:r>
          </a:p>
        </p:txBody>
      </p:sp>
      <p:grpSp>
        <p:nvGrpSpPr>
          <p:cNvPr id="83977" name="Group 9"/>
          <p:cNvGrpSpPr>
            <a:grpSpLocks/>
          </p:cNvGrpSpPr>
          <p:nvPr/>
        </p:nvGrpSpPr>
        <p:grpSpPr bwMode="auto">
          <a:xfrm flipV="1">
            <a:off x="2941638" y="4398963"/>
            <a:ext cx="1436687" cy="42862"/>
            <a:chOff x="3328" y="1860"/>
            <a:chExt cx="332" cy="0"/>
          </a:xfrm>
        </p:grpSpPr>
        <p:sp>
          <p:nvSpPr>
            <p:cNvPr id="83991" name="Line 10"/>
            <p:cNvSpPr>
              <a:spLocks noChangeShapeType="1"/>
            </p:cNvSpPr>
            <p:nvPr/>
          </p:nvSpPr>
          <p:spPr bwMode="auto">
            <a:xfrm>
              <a:off x="3328" y="1860"/>
              <a:ext cx="33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</a:endParaRPr>
            </a:p>
          </p:txBody>
        </p:sp>
        <p:sp>
          <p:nvSpPr>
            <p:cNvPr id="83992" name="Line 11"/>
            <p:cNvSpPr>
              <a:spLocks noChangeShapeType="1"/>
            </p:cNvSpPr>
            <p:nvPr/>
          </p:nvSpPr>
          <p:spPr bwMode="auto">
            <a:xfrm>
              <a:off x="3328" y="1860"/>
              <a:ext cx="3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</a:endParaRPr>
            </a:p>
          </p:txBody>
        </p:sp>
      </p:grpSp>
      <p:sp>
        <p:nvSpPr>
          <p:cNvPr id="83978" name="Line 12"/>
          <p:cNvSpPr>
            <a:spLocks noChangeShapeType="1"/>
          </p:cNvSpPr>
          <p:nvPr/>
        </p:nvSpPr>
        <p:spPr bwMode="auto">
          <a:xfrm flipV="1">
            <a:off x="2941638" y="3395663"/>
            <a:ext cx="3919537" cy="3175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grpSp>
        <p:nvGrpSpPr>
          <p:cNvPr id="83979" name="Group 13"/>
          <p:cNvGrpSpPr>
            <a:grpSpLocks/>
          </p:cNvGrpSpPr>
          <p:nvPr/>
        </p:nvGrpSpPr>
        <p:grpSpPr bwMode="auto">
          <a:xfrm flipV="1">
            <a:off x="2941638" y="3713163"/>
            <a:ext cx="3265487" cy="42862"/>
            <a:chOff x="3328" y="1860"/>
            <a:chExt cx="332" cy="0"/>
          </a:xfrm>
        </p:grpSpPr>
        <p:sp>
          <p:nvSpPr>
            <p:cNvPr id="83989" name="Line 14"/>
            <p:cNvSpPr>
              <a:spLocks noChangeShapeType="1"/>
            </p:cNvSpPr>
            <p:nvPr/>
          </p:nvSpPr>
          <p:spPr bwMode="auto">
            <a:xfrm>
              <a:off x="3328" y="1860"/>
              <a:ext cx="33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</a:endParaRPr>
            </a:p>
          </p:txBody>
        </p:sp>
        <p:sp>
          <p:nvSpPr>
            <p:cNvPr id="83990" name="Line 15"/>
            <p:cNvSpPr>
              <a:spLocks noChangeShapeType="1"/>
            </p:cNvSpPr>
            <p:nvPr/>
          </p:nvSpPr>
          <p:spPr bwMode="auto">
            <a:xfrm>
              <a:off x="3328" y="1860"/>
              <a:ext cx="3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</a:endParaRPr>
            </a:p>
          </p:txBody>
        </p:sp>
      </p:grpSp>
      <p:sp>
        <p:nvSpPr>
          <p:cNvPr id="83980" name="Line 16"/>
          <p:cNvSpPr>
            <a:spLocks noChangeShapeType="1"/>
          </p:cNvSpPr>
          <p:nvPr/>
        </p:nvSpPr>
        <p:spPr bwMode="auto">
          <a:xfrm flipV="1">
            <a:off x="2941638" y="3395663"/>
            <a:ext cx="3919537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3981" name="Line 17"/>
          <p:cNvSpPr>
            <a:spLocks noChangeShapeType="1"/>
          </p:cNvSpPr>
          <p:nvPr/>
        </p:nvSpPr>
        <p:spPr bwMode="auto">
          <a:xfrm>
            <a:off x="2941638" y="2887663"/>
            <a:ext cx="750887" cy="381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grpSp>
        <p:nvGrpSpPr>
          <p:cNvPr id="83982" name="Group 18"/>
          <p:cNvGrpSpPr>
            <a:grpSpLocks/>
          </p:cNvGrpSpPr>
          <p:nvPr/>
        </p:nvGrpSpPr>
        <p:grpSpPr bwMode="auto">
          <a:xfrm flipV="1">
            <a:off x="2941638" y="2887663"/>
            <a:ext cx="776287" cy="42862"/>
            <a:chOff x="3328" y="1860"/>
            <a:chExt cx="332" cy="0"/>
          </a:xfrm>
        </p:grpSpPr>
        <p:sp>
          <p:nvSpPr>
            <p:cNvPr id="83987" name="Line 19"/>
            <p:cNvSpPr>
              <a:spLocks noChangeShapeType="1"/>
            </p:cNvSpPr>
            <p:nvPr/>
          </p:nvSpPr>
          <p:spPr bwMode="auto">
            <a:xfrm>
              <a:off x="3328" y="1860"/>
              <a:ext cx="33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</a:endParaRPr>
            </a:p>
          </p:txBody>
        </p:sp>
        <p:sp>
          <p:nvSpPr>
            <p:cNvPr id="83988" name="Line 20"/>
            <p:cNvSpPr>
              <a:spLocks noChangeShapeType="1"/>
            </p:cNvSpPr>
            <p:nvPr/>
          </p:nvSpPr>
          <p:spPr bwMode="auto">
            <a:xfrm>
              <a:off x="3328" y="1860"/>
              <a:ext cx="3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</a:endParaRPr>
            </a:p>
          </p:txBody>
        </p:sp>
      </p:grpSp>
      <p:sp>
        <p:nvSpPr>
          <p:cNvPr id="83983" name="Line 21"/>
          <p:cNvSpPr>
            <a:spLocks noChangeShapeType="1"/>
          </p:cNvSpPr>
          <p:nvPr/>
        </p:nvSpPr>
        <p:spPr bwMode="auto">
          <a:xfrm>
            <a:off x="2941638" y="2887663"/>
            <a:ext cx="776287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3984" name="Line 22"/>
          <p:cNvSpPr>
            <a:spLocks noChangeShapeType="1"/>
          </p:cNvSpPr>
          <p:nvPr/>
        </p:nvSpPr>
        <p:spPr bwMode="auto">
          <a:xfrm>
            <a:off x="3062288" y="1725613"/>
            <a:ext cx="1512887" cy="939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3985" name="Line 23"/>
          <p:cNvSpPr>
            <a:spLocks noChangeShapeType="1"/>
          </p:cNvSpPr>
          <p:nvPr/>
        </p:nvSpPr>
        <p:spPr bwMode="auto">
          <a:xfrm>
            <a:off x="3062288" y="1725613"/>
            <a:ext cx="1519237" cy="946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83986" name="Line 24"/>
          <p:cNvSpPr>
            <a:spLocks noChangeShapeType="1"/>
          </p:cNvSpPr>
          <p:nvPr/>
        </p:nvSpPr>
        <p:spPr bwMode="auto">
          <a:xfrm flipV="1">
            <a:off x="2940050" y="1727200"/>
            <a:ext cx="120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01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55700"/>
            <a:ext cx="7772400" cy="55102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Mastication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Also called chewing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Food is forced from oral cavity to vestibule and back </a:t>
            </a:r>
          </a:p>
          <a:p>
            <a:pPr lvl="2">
              <a:lnSpc>
                <a:spcPct val="13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Crossing and </a:t>
            </a:r>
            <a:r>
              <a:rPr lang="en-US" altLang="en-US" dirty="0" err="1" smtClean="0">
                <a:solidFill>
                  <a:srgbClr val="000000"/>
                </a:solidFill>
              </a:rPr>
              <a:t>recrossing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</a:rPr>
              <a:t>occlusal surfaces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140000"/>
              </a:lnSpc>
            </a:pPr>
            <a:r>
              <a:rPr lang="en-US" altLang="en-US" i="1" dirty="0">
                <a:solidFill>
                  <a:srgbClr val="000000"/>
                </a:solidFill>
              </a:rPr>
              <a:t>Muscles of Mastication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14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Close the jaws</a:t>
            </a:r>
          </a:p>
          <a:p>
            <a:pPr lvl="2">
              <a:lnSpc>
                <a:spcPct val="14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Slide or rock lower jaw from side to side </a:t>
            </a:r>
          </a:p>
          <a:p>
            <a:pPr lvl="2">
              <a:lnSpc>
                <a:spcPct val="130000"/>
              </a:lnSpc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7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6500"/>
            <a:ext cx="8229600" cy="53340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Oral Mucosa</a:t>
            </a:r>
          </a:p>
          <a:p>
            <a:pPr lvl="1">
              <a:lnSpc>
                <a:spcPct val="11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Lining of oral cavity</a:t>
            </a:r>
          </a:p>
          <a:p>
            <a:pPr lvl="1">
              <a:lnSpc>
                <a:spcPct val="11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Has stratified squamous epithelium</a:t>
            </a:r>
          </a:p>
          <a:p>
            <a:pPr lvl="1">
              <a:lnSpc>
                <a:spcPct val="11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Of </a:t>
            </a:r>
            <a:r>
              <a:rPr lang="en-US" altLang="en-US" b="1" dirty="0" smtClean="0">
                <a:solidFill>
                  <a:srgbClr val="000000"/>
                </a:solidFill>
              </a:rPr>
              <a:t>cheeks</a:t>
            </a:r>
            <a:r>
              <a:rPr lang="en-US" altLang="en-US" dirty="0" smtClean="0">
                <a:solidFill>
                  <a:srgbClr val="000000"/>
                </a:solidFill>
              </a:rPr>
              <a:t>, lips, and inferior surface of tongue</a:t>
            </a:r>
          </a:p>
          <a:p>
            <a:pPr lvl="2">
              <a:lnSpc>
                <a:spcPct val="11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Is relatively </a:t>
            </a:r>
            <a:r>
              <a:rPr lang="en-US" altLang="en-US" dirty="0" smtClean="0">
                <a:solidFill>
                  <a:srgbClr val="000000"/>
                </a:solidFill>
              </a:rPr>
              <a:t>thin and </a:t>
            </a:r>
            <a:r>
              <a:rPr lang="en-US" altLang="en-US" dirty="0" smtClean="0">
                <a:solidFill>
                  <a:srgbClr val="000000"/>
                </a:solidFill>
              </a:rPr>
              <a:t>delicate </a:t>
            </a:r>
          </a:p>
        </p:txBody>
      </p:sp>
      <p:sp>
        <p:nvSpPr>
          <p:cNvPr id="50180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4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229600" cy="5029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0000"/>
                </a:solidFill>
              </a:rPr>
              <a:t>Labia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Also called lips</a:t>
            </a:r>
          </a:p>
          <a:p>
            <a:pPr lvl="1">
              <a:lnSpc>
                <a:spcPct val="125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Anteriorly, the mucosa of each cheek is continuous with that of the lips</a:t>
            </a:r>
          </a:p>
          <a:p>
            <a:r>
              <a:rPr lang="en-US" altLang="en-US" b="1" dirty="0" smtClean="0">
                <a:solidFill>
                  <a:srgbClr val="000000"/>
                </a:solidFill>
              </a:rPr>
              <a:t>Vestibule 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Space </a:t>
            </a:r>
            <a:r>
              <a:rPr lang="en-US" altLang="en-US" dirty="0" smtClean="0">
                <a:solidFill>
                  <a:srgbClr val="000000"/>
                </a:solidFill>
              </a:rPr>
              <a:t>between </a:t>
            </a:r>
            <a:r>
              <a:rPr lang="en-US" altLang="en-US" dirty="0" smtClean="0">
                <a:solidFill>
                  <a:srgbClr val="000000"/>
                </a:solidFill>
              </a:rPr>
              <a:t>the cheeks (or lips) and the </a:t>
            </a:r>
            <a:r>
              <a:rPr lang="en-US" altLang="en-US" dirty="0" smtClean="0">
                <a:solidFill>
                  <a:srgbClr val="000000"/>
                </a:solidFill>
              </a:rPr>
              <a:t>teeth</a:t>
            </a:r>
          </a:p>
          <a:p>
            <a:pPr lvl="0">
              <a:lnSpc>
                <a:spcPct val="125000"/>
              </a:lnSpc>
            </a:pPr>
            <a:r>
              <a:rPr lang="en-US" altLang="en-US" b="1" dirty="0">
                <a:solidFill>
                  <a:srgbClr val="000000"/>
                </a:solidFill>
              </a:rPr>
              <a:t>Gingivae</a:t>
            </a:r>
            <a:r>
              <a:rPr lang="en-US" altLang="en-US" dirty="0">
                <a:solidFill>
                  <a:srgbClr val="000000"/>
                </a:solidFill>
              </a:rPr>
              <a:t> (Gums) </a:t>
            </a:r>
          </a:p>
          <a:p>
            <a:pPr lvl="1">
              <a:lnSpc>
                <a:spcPct val="125000"/>
              </a:lnSpc>
            </a:pPr>
            <a:r>
              <a:rPr lang="en-US" altLang="en-US" dirty="0">
                <a:solidFill>
                  <a:srgbClr val="000000"/>
                </a:solidFill>
              </a:rPr>
              <a:t>Ridges of oral mucosa</a:t>
            </a:r>
          </a:p>
          <a:p>
            <a:pPr lvl="1">
              <a:lnSpc>
                <a:spcPct val="125000"/>
              </a:lnSpc>
            </a:pPr>
            <a:r>
              <a:rPr lang="en-US" altLang="en-US" dirty="0">
                <a:solidFill>
                  <a:srgbClr val="000000"/>
                </a:solidFill>
              </a:rPr>
              <a:t>Surround base of each tooth on alveolar processes of maxillary bones and mandible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04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6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igure_24_06a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6"/>
          <a:stretch>
            <a:fillRect/>
          </a:stretch>
        </p:blipFill>
        <p:spPr bwMode="auto">
          <a:xfrm>
            <a:off x="296863" y="455613"/>
            <a:ext cx="8548687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ChangeArrowheads="1"/>
          </p:cNvSpPr>
          <p:nvPr>
            <p:ph type="ctrTitle" idx="4294967295"/>
          </p:nvPr>
        </p:nvSpPr>
        <p:spPr>
          <a:xfrm>
            <a:off x="152400" y="25400"/>
            <a:ext cx="8991600" cy="304800"/>
          </a:xfr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24-6a  The Oral Cavity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917700" y="5951538"/>
            <a:ext cx="374491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A sagittal section of the oral cavity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131050" y="4660900"/>
            <a:ext cx="9715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i="1">
                <a:solidFill>
                  <a:srgbClr val="000000"/>
                </a:solidFill>
              </a:rPr>
              <a:t>Epiglottis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7118350" y="2809875"/>
            <a:ext cx="5508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Uvula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3098800" y="571500"/>
            <a:ext cx="1143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Hard palate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4656138" y="569913"/>
            <a:ext cx="10890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Soft palate</a:t>
            </a: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612775" y="2978150"/>
            <a:ext cx="9937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Dorsum of</a:t>
            </a:r>
            <a:br>
              <a:rPr lang="en-US" altLang="en-US" sz="1600" b="1" dirty="0">
                <a:solidFill>
                  <a:srgbClr val="000000"/>
                </a:solidFill>
              </a:rPr>
            </a:br>
            <a:r>
              <a:rPr lang="en-US" altLang="en-US" sz="1600" b="1" dirty="0">
                <a:solidFill>
                  <a:srgbClr val="000000"/>
                </a:solidFill>
              </a:rPr>
              <a:t>tongue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831850" y="4511675"/>
            <a:ext cx="7778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Body of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tongue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822325" y="5176838"/>
            <a:ext cx="7778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Root of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tongue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741363" y="2355850"/>
            <a:ext cx="8810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Upper lip</a:t>
            </a: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1003300" y="2673350"/>
            <a:ext cx="5857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Cheek</a:t>
            </a: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719138" y="3484563"/>
            <a:ext cx="8937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Lower lip</a:t>
            </a:r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866775" y="3730625"/>
            <a:ext cx="8143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Gingiva</a:t>
            </a: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711200" y="4084638"/>
            <a:ext cx="9080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Vestibule</a:t>
            </a:r>
          </a:p>
        </p:txBody>
      </p:sp>
      <p:sp>
        <p:nvSpPr>
          <p:cNvPr id="53278" name="Line 30"/>
          <p:cNvSpPr>
            <a:spLocks noChangeShapeType="1"/>
          </p:cNvSpPr>
          <p:nvPr/>
        </p:nvSpPr>
        <p:spPr bwMode="auto">
          <a:xfrm flipH="1">
            <a:off x="5160963" y="3328988"/>
            <a:ext cx="279400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 flipV="1">
            <a:off x="5146675" y="828675"/>
            <a:ext cx="0" cy="169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 flipV="1">
            <a:off x="3649663" y="828675"/>
            <a:ext cx="0" cy="1149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>
            <a:off x="1671638" y="1550988"/>
            <a:ext cx="187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>
            <a:off x="1858963" y="1550988"/>
            <a:ext cx="2794000" cy="136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>
            <a:off x="1671638" y="2005013"/>
            <a:ext cx="200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84" name="Line 36"/>
          <p:cNvSpPr>
            <a:spLocks noChangeShapeType="1"/>
          </p:cNvSpPr>
          <p:nvPr/>
        </p:nvSpPr>
        <p:spPr bwMode="auto">
          <a:xfrm>
            <a:off x="1871663" y="2005013"/>
            <a:ext cx="1911350" cy="842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85" name="Line 37"/>
          <p:cNvSpPr>
            <a:spLocks noChangeShapeType="1"/>
          </p:cNvSpPr>
          <p:nvPr/>
        </p:nvSpPr>
        <p:spPr bwMode="auto">
          <a:xfrm>
            <a:off x="1684338" y="2486025"/>
            <a:ext cx="374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86" name="Line 38"/>
          <p:cNvSpPr>
            <a:spLocks noChangeShapeType="1"/>
          </p:cNvSpPr>
          <p:nvPr/>
        </p:nvSpPr>
        <p:spPr bwMode="auto">
          <a:xfrm>
            <a:off x="1671638" y="2806700"/>
            <a:ext cx="1482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87" name="Line 39"/>
          <p:cNvSpPr>
            <a:spLocks noChangeShapeType="1"/>
          </p:cNvSpPr>
          <p:nvPr/>
        </p:nvSpPr>
        <p:spPr bwMode="auto">
          <a:xfrm>
            <a:off x="1671638" y="3114675"/>
            <a:ext cx="192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88" name="Line 40"/>
          <p:cNvSpPr>
            <a:spLocks noChangeShapeType="1"/>
          </p:cNvSpPr>
          <p:nvPr/>
        </p:nvSpPr>
        <p:spPr bwMode="auto">
          <a:xfrm>
            <a:off x="1671638" y="3609975"/>
            <a:ext cx="373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89" name="Line 41"/>
          <p:cNvSpPr>
            <a:spLocks noChangeShapeType="1"/>
          </p:cNvSpPr>
          <p:nvPr/>
        </p:nvSpPr>
        <p:spPr bwMode="auto">
          <a:xfrm>
            <a:off x="1671638" y="3876675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90" name="Line 42"/>
          <p:cNvSpPr>
            <a:spLocks noChangeShapeType="1"/>
          </p:cNvSpPr>
          <p:nvPr/>
        </p:nvSpPr>
        <p:spPr bwMode="auto">
          <a:xfrm>
            <a:off x="1657350" y="4224338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91" name="Line 43"/>
          <p:cNvSpPr>
            <a:spLocks noChangeShapeType="1"/>
          </p:cNvSpPr>
          <p:nvPr/>
        </p:nvSpPr>
        <p:spPr bwMode="auto">
          <a:xfrm flipV="1">
            <a:off x="1751013" y="3943350"/>
            <a:ext cx="601662" cy="280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92" name="Line 44"/>
          <p:cNvSpPr>
            <a:spLocks noChangeShapeType="1"/>
          </p:cNvSpPr>
          <p:nvPr/>
        </p:nvSpPr>
        <p:spPr bwMode="auto">
          <a:xfrm>
            <a:off x="1671638" y="4625975"/>
            <a:ext cx="146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93" name="Line 45"/>
          <p:cNvSpPr>
            <a:spLocks noChangeShapeType="1"/>
          </p:cNvSpPr>
          <p:nvPr/>
        </p:nvSpPr>
        <p:spPr bwMode="auto">
          <a:xfrm flipV="1">
            <a:off x="1817688" y="3756025"/>
            <a:ext cx="2046287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94" name="Line 46"/>
          <p:cNvSpPr>
            <a:spLocks noChangeShapeType="1"/>
          </p:cNvSpPr>
          <p:nvPr/>
        </p:nvSpPr>
        <p:spPr bwMode="auto">
          <a:xfrm>
            <a:off x="1684338" y="5307013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95" name="Line 47"/>
          <p:cNvSpPr>
            <a:spLocks noChangeShapeType="1"/>
          </p:cNvSpPr>
          <p:nvPr/>
        </p:nvSpPr>
        <p:spPr bwMode="auto">
          <a:xfrm flipV="1">
            <a:off x="2044700" y="4170363"/>
            <a:ext cx="2700338" cy="1136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96" name="Line 48"/>
          <p:cNvSpPr>
            <a:spLocks noChangeShapeType="1"/>
          </p:cNvSpPr>
          <p:nvPr/>
        </p:nvSpPr>
        <p:spPr bwMode="auto">
          <a:xfrm flipV="1">
            <a:off x="5868988" y="1577975"/>
            <a:ext cx="1016000" cy="373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97" name="Line 49"/>
          <p:cNvSpPr>
            <a:spLocks noChangeShapeType="1"/>
          </p:cNvSpPr>
          <p:nvPr/>
        </p:nvSpPr>
        <p:spPr bwMode="auto">
          <a:xfrm>
            <a:off x="6884988" y="1571625"/>
            <a:ext cx="160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98" name="Line 50"/>
          <p:cNvSpPr>
            <a:spLocks noChangeShapeType="1"/>
          </p:cNvSpPr>
          <p:nvPr/>
        </p:nvSpPr>
        <p:spPr bwMode="auto">
          <a:xfrm flipV="1">
            <a:off x="5614988" y="2005013"/>
            <a:ext cx="1255712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299" name="Line 51"/>
          <p:cNvSpPr>
            <a:spLocks noChangeShapeType="1"/>
          </p:cNvSpPr>
          <p:nvPr/>
        </p:nvSpPr>
        <p:spPr bwMode="auto">
          <a:xfrm>
            <a:off x="6870700" y="2005013"/>
            <a:ext cx="187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300" name="Line 52"/>
          <p:cNvSpPr>
            <a:spLocks noChangeShapeType="1"/>
          </p:cNvSpPr>
          <p:nvPr/>
        </p:nvSpPr>
        <p:spPr bwMode="auto">
          <a:xfrm>
            <a:off x="5600700" y="2673350"/>
            <a:ext cx="1457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301" name="Line 53"/>
          <p:cNvSpPr>
            <a:spLocks noChangeShapeType="1"/>
          </p:cNvSpPr>
          <p:nvPr/>
        </p:nvSpPr>
        <p:spPr bwMode="auto">
          <a:xfrm>
            <a:off x="5427663" y="2981325"/>
            <a:ext cx="163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302" name="Line 54"/>
          <p:cNvSpPr>
            <a:spLocks noChangeShapeType="1"/>
          </p:cNvSpPr>
          <p:nvPr/>
        </p:nvSpPr>
        <p:spPr bwMode="auto">
          <a:xfrm>
            <a:off x="5080000" y="3235325"/>
            <a:ext cx="1978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303" name="Line 55"/>
          <p:cNvSpPr>
            <a:spLocks noChangeShapeType="1"/>
          </p:cNvSpPr>
          <p:nvPr/>
        </p:nvSpPr>
        <p:spPr bwMode="auto">
          <a:xfrm>
            <a:off x="5294313" y="3556000"/>
            <a:ext cx="177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304" name="Line 56"/>
          <p:cNvSpPr>
            <a:spLocks noChangeShapeType="1"/>
          </p:cNvSpPr>
          <p:nvPr/>
        </p:nvSpPr>
        <p:spPr bwMode="auto">
          <a:xfrm>
            <a:off x="5346700" y="3797300"/>
            <a:ext cx="1711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305" name="Line 57"/>
          <p:cNvSpPr>
            <a:spLocks noChangeShapeType="1"/>
          </p:cNvSpPr>
          <p:nvPr/>
        </p:nvSpPr>
        <p:spPr bwMode="auto">
          <a:xfrm>
            <a:off x="5494338" y="4237038"/>
            <a:ext cx="1577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306" name="Line 58"/>
          <p:cNvSpPr>
            <a:spLocks noChangeShapeType="1"/>
          </p:cNvSpPr>
          <p:nvPr/>
        </p:nvSpPr>
        <p:spPr bwMode="auto">
          <a:xfrm>
            <a:off x="4892675" y="4478338"/>
            <a:ext cx="2179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307" name="Line 59"/>
          <p:cNvSpPr>
            <a:spLocks noChangeShapeType="1"/>
          </p:cNvSpPr>
          <p:nvPr/>
        </p:nvSpPr>
        <p:spPr bwMode="auto">
          <a:xfrm>
            <a:off x="5160963" y="4772025"/>
            <a:ext cx="1897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308" name="Line 60"/>
          <p:cNvSpPr>
            <a:spLocks noChangeShapeType="1"/>
          </p:cNvSpPr>
          <p:nvPr/>
        </p:nvSpPr>
        <p:spPr bwMode="auto">
          <a:xfrm>
            <a:off x="4357688" y="5186363"/>
            <a:ext cx="2700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3309" name="Line 61"/>
          <p:cNvSpPr>
            <a:spLocks noChangeShapeType="1"/>
          </p:cNvSpPr>
          <p:nvPr/>
        </p:nvSpPr>
        <p:spPr bwMode="auto">
          <a:xfrm>
            <a:off x="5548313" y="5440363"/>
            <a:ext cx="1509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6500"/>
            <a:ext cx="8229600" cy="52578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The </a:t>
            </a:r>
            <a:r>
              <a:rPr lang="en-US" altLang="en-US" b="1" smtClean="0">
                <a:solidFill>
                  <a:srgbClr val="000000"/>
                </a:solidFill>
              </a:rPr>
              <a:t>Tongue </a:t>
            </a:r>
          </a:p>
          <a:p>
            <a:pPr marL="749300" lvl="1" indent="-292100">
              <a:lnSpc>
                <a:spcPct val="11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Manipulates materials inside mouth</a:t>
            </a:r>
          </a:p>
          <a:p>
            <a:pPr marL="749300" lvl="1" indent="-292100">
              <a:lnSpc>
                <a:spcPct val="115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Functions of the tongue </a:t>
            </a:r>
          </a:p>
          <a:p>
            <a:pPr marL="1371600" lvl="2" indent="-457200">
              <a:lnSpc>
                <a:spcPct val="115000"/>
              </a:lnSpc>
              <a:buFont typeface="Arial" charset="0"/>
              <a:buAutoNum type="arabicPeriod"/>
            </a:pPr>
            <a:r>
              <a:rPr lang="en-US" altLang="en-US" smtClean="0">
                <a:solidFill>
                  <a:srgbClr val="000000"/>
                </a:solidFill>
              </a:rPr>
              <a:t>Mechanical processing by compression, abrasion, and distortion</a:t>
            </a:r>
          </a:p>
          <a:p>
            <a:pPr marL="1371600" lvl="2" indent="-457200">
              <a:lnSpc>
                <a:spcPct val="115000"/>
              </a:lnSpc>
              <a:buFont typeface="Arial" charset="0"/>
              <a:buAutoNum type="arabicPeriod"/>
            </a:pPr>
            <a:r>
              <a:rPr lang="en-US" altLang="en-US" smtClean="0">
                <a:solidFill>
                  <a:srgbClr val="000000"/>
                </a:solidFill>
              </a:rPr>
              <a:t>Manipulation to assist in chewing and to prepare material for swallowing</a:t>
            </a:r>
          </a:p>
          <a:p>
            <a:pPr marL="1371600" lvl="2" indent="-457200">
              <a:lnSpc>
                <a:spcPct val="115000"/>
              </a:lnSpc>
              <a:buFont typeface="Arial" charset="0"/>
              <a:buAutoNum type="arabicPeriod"/>
            </a:pPr>
            <a:r>
              <a:rPr lang="en-US" altLang="en-US" smtClean="0">
                <a:solidFill>
                  <a:srgbClr val="000000"/>
                </a:solidFill>
              </a:rPr>
              <a:t>Sensory analysis by touch, temperature, and taste receptors</a:t>
            </a:r>
          </a:p>
          <a:p>
            <a:pPr marL="1371600" lvl="2" indent="-457200">
              <a:lnSpc>
                <a:spcPct val="115000"/>
              </a:lnSpc>
              <a:buFont typeface="Arial" charset="0"/>
              <a:buAutoNum type="arabicPeriod"/>
            </a:pPr>
            <a:r>
              <a:rPr lang="en-US" altLang="en-US" smtClean="0">
                <a:solidFill>
                  <a:srgbClr val="000000"/>
                </a:solidFill>
              </a:rPr>
              <a:t>Secretion of mucins and the enzyme </a:t>
            </a:r>
            <a:r>
              <a:rPr lang="en-US" altLang="en-US" i="1" smtClean="0">
                <a:solidFill>
                  <a:srgbClr val="000000"/>
                </a:solidFill>
              </a:rPr>
              <a:t>lingual lipase</a:t>
            </a:r>
            <a:endParaRPr lang="en-US" altLang="en-US" sz="2000" i="1" smtClean="0">
              <a:solidFill>
                <a:srgbClr val="000000"/>
              </a:solidFill>
            </a:endParaRPr>
          </a:p>
        </p:txBody>
      </p:sp>
      <p:sp>
        <p:nvSpPr>
          <p:cNvPr id="55300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9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7772400" cy="5207000"/>
          </a:xfrm>
        </p:spPr>
        <p:txBody>
          <a:bodyPr/>
          <a:lstStyle/>
          <a:p>
            <a:pPr marL="330200" indent="-330200">
              <a:lnSpc>
                <a:spcPct val="125000"/>
              </a:lnSpc>
              <a:tabLst>
                <a:tab pos="1549400" algn="l"/>
              </a:tabLst>
            </a:pPr>
            <a:r>
              <a:rPr lang="en-US" altLang="en-US" smtClean="0">
                <a:solidFill>
                  <a:srgbClr val="000000"/>
                </a:solidFill>
              </a:rPr>
              <a:t>Salivary Glands</a:t>
            </a:r>
          </a:p>
          <a:p>
            <a:pPr marL="749300" lvl="1" indent="-304800">
              <a:lnSpc>
                <a:spcPct val="125000"/>
              </a:lnSpc>
              <a:tabLst>
                <a:tab pos="1549400" algn="l"/>
              </a:tabLst>
            </a:pPr>
            <a:r>
              <a:rPr lang="en-US" altLang="en-US" smtClean="0">
                <a:solidFill>
                  <a:srgbClr val="000000"/>
                </a:solidFill>
              </a:rPr>
              <a:t>Three pairs secrete into oral cavity </a:t>
            </a:r>
          </a:p>
          <a:p>
            <a:pPr lvl="2">
              <a:lnSpc>
                <a:spcPct val="125000"/>
              </a:lnSpc>
              <a:buFont typeface="Times" pitchFamily="84" charset="0"/>
              <a:buAutoNum type="arabicPeriod"/>
              <a:tabLst>
                <a:tab pos="1549400" algn="l"/>
              </a:tabLst>
            </a:pPr>
            <a:r>
              <a:rPr lang="en-US" altLang="en-US" b="1" smtClean="0">
                <a:solidFill>
                  <a:srgbClr val="000000"/>
                </a:solidFill>
              </a:rPr>
              <a:t>  Parotid salivary glands</a:t>
            </a:r>
          </a:p>
          <a:p>
            <a:pPr lvl="2">
              <a:lnSpc>
                <a:spcPct val="125000"/>
              </a:lnSpc>
              <a:buFont typeface="Times" pitchFamily="84" charset="0"/>
              <a:buAutoNum type="arabicPeriod"/>
              <a:tabLst>
                <a:tab pos="1549400" algn="l"/>
              </a:tabLst>
            </a:pPr>
            <a:r>
              <a:rPr lang="en-US" altLang="en-US" b="1" smtClean="0">
                <a:solidFill>
                  <a:srgbClr val="000000"/>
                </a:solidFill>
              </a:rPr>
              <a:t>  Sublingual salivary glands</a:t>
            </a:r>
          </a:p>
          <a:p>
            <a:pPr lvl="2">
              <a:lnSpc>
                <a:spcPct val="125000"/>
              </a:lnSpc>
              <a:buFont typeface="Times" pitchFamily="84" charset="0"/>
              <a:buAutoNum type="arabicPeriod"/>
              <a:tabLst>
                <a:tab pos="1549400" algn="l"/>
              </a:tabLst>
            </a:pPr>
            <a:r>
              <a:rPr lang="en-US" altLang="en-US" b="1" smtClean="0">
                <a:solidFill>
                  <a:srgbClr val="000000"/>
                </a:solidFill>
              </a:rPr>
              <a:t>  Submandibular salivary glands</a:t>
            </a:r>
          </a:p>
          <a:p>
            <a:pPr marL="749300" lvl="1" indent="-304800">
              <a:lnSpc>
                <a:spcPct val="125000"/>
              </a:lnSpc>
              <a:tabLst>
                <a:tab pos="1549400" algn="l"/>
              </a:tabLst>
            </a:pPr>
            <a:r>
              <a:rPr lang="en-US" altLang="en-US" smtClean="0">
                <a:solidFill>
                  <a:srgbClr val="000000"/>
                </a:solidFill>
              </a:rPr>
              <a:t>Each pair has distinctive cellular organization</a:t>
            </a:r>
          </a:p>
          <a:p>
            <a:pPr lvl="2">
              <a:lnSpc>
                <a:spcPct val="125000"/>
              </a:lnSpc>
              <a:tabLst>
                <a:tab pos="1549400" algn="l"/>
              </a:tabLst>
            </a:pPr>
            <a:r>
              <a:rPr lang="en-US" altLang="en-US" smtClean="0">
                <a:solidFill>
                  <a:srgbClr val="000000"/>
                </a:solidFill>
              </a:rPr>
              <a:t>And produces saliva with different properties</a:t>
            </a:r>
          </a:p>
        </p:txBody>
      </p:sp>
      <p:sp>
        <p:nvSpPr>
          <p:cNvPr id="56324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24-2 The Oral Cavity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2625"/>
            <a:ext cx="8229600" cy="548957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sz="2400" b="1" dirty="0" smtClean="0">
                <a:solidFill>
                  <a:srgbClr val="000000"/>
                </a:solidFill>
              </a:rPr>
              <a:t>Parotid Salivary Glands </a:t>
            </a:r>
          </a:p>
          <a:p>
            <a:pPr lvl="1">
              <a:lnSpc>
                <a:spcPct val="125000"/>
              </a:lnSpc>
            </a:pPr>
            <a:r>
              <a:rPr lang="en-US" altLang="en-US" sz="2000" dirty="0" smtClean="0">
                <a:solidFill>
                  <a:srgbClr val="000000"/>
                </a:solidFill>
              </a:rPr>
              <a:t>Produce </a:t>
            </a:r>
            <a:r>
              <a:rPr lang="en-US" altLang="en-US" sz="2000" dirty="0" smtClean="0">
                <a:solidFill>
                  <a:srgbClr val="000000"/>
                </a:solidFill>
              </a:rPr>
              <a:t>serous secretion</a:t>
            </a:r>
          </a:p>
          <a:p>
            <a:pPr lvl="2">
              <a:lnSpc>
                <a:spcPct val="125000"/>
              </a:lnSpc>
            </a:pPr>
            <a:r>
              <a:rPr lang="en-US" altLang="en-US" sz="2000" dirty="0" smtClean="0">
                <a:solidFill>
                  <a:srgbClr val="000000"/>
                </a:solidFill>
              </a:rPr>
              <a:t>Enzyme 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salivary amylase</a:t>
            </a:r>
            <a:r>
              <a:rPr lang="en-US" altLang="en-US" sz="2000" dirty="0" smtClean="0">
                <a:solidFill>
                  <a:srgbClr val="000000"/>
                </a:solidFill>
              </a:rPr>
              <a:t> (breaks down starches</a:t>
            </a:r>
            <a:r>
              <a:rPr lang="en-US" altLang="en-US" sz="2000" dirty="0" smtClean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25000"/>
              </a:lnSpc>
            </a:pP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Sublingual Salivary Glands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125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Covered by mucous membrane of floor of mouth</a:t>
            </a:r>
          </a:p>
          <a:p>
            <a:pPr lvl="1">
              <a:lnSpc>
                <a:spcPct val="125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Produce mucous secretion</a:t>
            </a:r>
          </a:p>
          <a:p>
            <a:pPr lvl="2">
              <a:lnSpc>
                <a:spcPct val="125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Acts as a buffer and lubricant</a:t>
            </a:r>
          </a:p>
          <a:p>
            <a:pPr lvl="0">
              <a:lnSpc>
                <a:spcPct val="140000"/>
              </a:lnSpc>
            </a:pPr>
            <a:r>
              <a:rPr lang="en-US" altLang="en-US" sz="2400" b="1" dirty="0">
                <a:solidFill>
                  <a:srgbClr val="000000"/>
                </a:solidFill>
              </a:rPr>
              <a:t>Submandibular Salivary Glands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14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In floor of mouth</a:t>
            </a:r>
          </a:p>
          <a:p>
            <a:pPr lvl="1">
              <a:lnSpc>
                <a:spcPct val="14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Secrete buffers, glycoproteins (</a:t>
            </a:r>
            <a:r>
              <a:rPr lang="en-US" altLang="en-US" sz="2000" dirty="0" err="1">
                <a:solidFill>
                  <a:srgbClr val="000000"/>
                </a:solidFill>
              </a:rPr>
              <a:t>mucins</a:t>
            </a:r>
            <a:r>
              <a:rPr lang="en-US" altLang="en-US" sz="2000" dirty="0">
                <a:solidFill>
                  <a:srgbClr val="000000"/>
                </a:solidFill>
              </a:rPr>
              <a:t>), and salivary amylase</a:t>
            </a:r>
          </a:p>
          <a:p>
            <a:pPr lvl="2">
              <a:lnSpc>
                <a:spcPct val="125000"/>
              </a:lnSpc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7348" name="Rectangle 2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4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igure_24_07a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3"/>
          <a:stretch>
            <a:fillRect/>
          </a:stretch>
        </p:blipFill>
        <p:spPr bwMode="auto">
          <a:xfrm>
            <a:off x="709613" y="479425"/>
            <a:ext cx="7724775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ChangeArrowheads="1"/>
          </p:cNvSpPr>
          <p:nvPr>
            <p:ph type="ctrTitle" idx="4294967295"/>
          </p:nvPr>
        </p:nvSpPr>
        <p:spPr>
          <a:xfrm>
            <a:off x="152400" y="25400"/>
            <a:ext cx="8991600" cy="304800"/>
          </a:xfr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200" b="1" smtClean="0">
                <a:solidFill>
                  <a:schemeClr val="tx1"/>
                </a:solidFill>
              </a:rPr>
              <a:t>Figure 24-7a  The Salivary Glands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674938" y="5143500"/>
            <a:ext cx="4135437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A lateral view, showing the relative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positions of the salivary glands and ducts</a:t>
            </a:r>
            <a:br>
              <a:rPr lang="en-US" altLang="en-US" sz="1600" b="1">
                <a:solidFill>
                  <a:srgbClr val="000000"/>
                </a:solidFill>
              </a:rPr>
            </a:br>
            <a:r>
              <a:rPr lang="en-US" altLang="en-US" sz="1600" b="1">
                <a:solidFill>
                  <a:srgbClr val="000000"/>
                </a:solidFill>
              </a:rPr>
              <a:t>on the left side of the head. 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318250" y="4637088"/>
            <a:ext cx="139858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Submandibular</a:t>
            </a:r>
            <a:br>
              <a:rPr lang="en-US" altLang="en-US" sz="1500" b="1">
                <a:solidFill>
                  <a:srgbClr val="000000"/>
                </a:solidFill>
              </a:rPr>
            </a:br>
            <a:r>
              <a:rPr lang="en-US" altLang="en-US" sz="1500" b="1">
                <a:solidFill>
                  <a:srgbClr val="000000"/>
                </a:solidFill>
              </a:rPr>
              <a:t>salivary gland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931025" y="2973388"/>
            <a:ext cx="148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Parotid salivary </a:t>
            </a:r>
            <a:br>
              <a:rPr lang="en-US" altLang="en-US" sz="1500" b="1">
                <a:solidFill>
                  <a:srgbClr val="000000"/>
                </a:solidFill>
              </a:rPr>
            </a:br>
            <a:r>
              <a:rPr lang="en-US" altLang="en-US" sz="1500" b="1">
                <a:solidFill>
                  <a:srgbClr val="000000"/>
                </a:solidFill>
              </a:rPr>
              <a:t>gland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852488" y="4651375"/>
            <a:ext cx="13096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Sublingual</a:t>
            </a:r>
            <a:br>
              <a:rPr lang="en-US" altLang="en-US" sz="1500" b="1">
                <a:solidFill>
                  <a:srgbClr val="000000"/>
                </a:solidFill>
              </a:rPr>
            </a:br>
            <a:r>
              <a:rPr lang="en-US" altLang="en-US" sz="1500" b="1">
                <a:solidFill>
                  <a:srgbClr val="000000"/>
                </a:solidFill>
              </a:rPr>
              <a:t>salivary gland</a:t>
            </a:r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2222500" y="2209800"/>
            <a:ext cx="27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2501900" y="2209800"/>
            <a:ext cx="876300" cy="147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H="1" flipV="1">
            <a:off x="3187700" y="3721100"/>
            <a:ext cx="12700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V="1">
            <a:off x="3187700" y="3651250"/>
            <a:ext cx="43815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3625850" y="3644900"/>
            <a:ext cx="6350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2216150" y="3048000"/>
            <a:ext cx="15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>
            <a:off x="2374900" y="3048000"/>
            <a:ext cx="711200" cy="654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2222500" y="3784600"/>
            <a:ext cx="86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>
            <a:off x="2216150" y="4775200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V="1">
            <a:off x="2482850" y="3987800"/>
            <a:ext cx="876300" cy="78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>
            <a:off x="3943350" y="3206750"/>
            <a:ext cx="106680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>
            <a:off x="3854450" y="4298950"/>
            <a:ext cx="679450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grpSp>
        <p:nvGrpSpPr>
          <p:cNvPr id="60441" name="Group 25"/>
          <p:cNvGrpSpPr>
            <a:grpSpLocks/>
          </p:cNvGrpSpPr>
          <p:nvPr/>
        </p:nvGrpSpPr>
        <p:grpSpPr bwMode="auto">
          <a:xfrm flipV="1">
            <a:off x="4678363" y="3106738"/>
            <a:ext cx="2192337" cy="42862"/>
            <a:chOff x="3328" y="1860"/>
            <a:chExt cx="332" cy="0"/>
          </a:xfrm>
        </p:grpSpPr>
        <p:sp>
          <p:nvSpPr>
            <p:cNvPr id="60451" name="Line 26"/>
            <p:cNvSpPr>
              <a:spLocks noChangeShapeType="1"/>
            </p:cNvSpPr>
            <p:nvPr/>
          </p:nvSpPr>
          <p:spPr bwMode="auto">
            <a:xfrm>
              <a:off x="3328" y="1860"/>
              <a:ext cx="33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</a:endParaRPr>
            </a:p>
          </p:txBody>
        </p:sp>
        <p:sp>
          <p:nvSpPr>
            <p:cNvPr id="60452" name="Line 27"/>
            <p:cNvSpPr>
              <a:spLocks noChangeShapeType="1"/>
            </p:cNvSpPr>
            <p:nvPr/>
          </p:nvSpPr>
          <p:spPr bwMode="auto">
            <a:xfrm>
              <a:off x="3328" y="1860"/>
              <a:ext cx="3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60442" name="Group 28"/>
          <p:cNvGrpSpPr>
            <a:grpSpLocks/>
          </p:cNvGrpSpPr>
          <p:nvPr/>
        </p:nvGrpSpPr>
        <p:grpSpPr bwMode="auto">
          <a:xfrm flipV="1">
            <a:off x="4989513" y="3678238"/>
            <a:ext cx="1690687" cy="42862"/>
            <a:chOff x="3328" y="1860"/>
            <a:chExt cx="332" cy="0"/>
          </a:xfrm>
        </p:grpSpPr>
        <p:sp>
          <p:nvSpPr>
            <p:cNvPr id="60449" name="Line 29"/>
            <p:cNvSpPr>
              <a:spLocks noChangeShapeType="1"/>
            </p:cNvSpPr>
            <p:nvPr/>
          </p:nvSpPr>
          <p:spPr bwMode="auto">
            <a:xfrm>
              <a:off x="3328" y="1860"/>
              <a:ext cx="33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</a:endParaRPr>
            </a:p>
          </p:txBody>
        </p:sp>
        <p:sp>
          <p:nvSpPr>
            <p:cNvPr id="60450" name="Line 30"/>
            <p:cNvSpPr>
              <a:spLocks noChangeShapeType="1"/>
            </p:cNvSpPr>
            <p:nvPr/>
          </p:nvSpPr>
          <p:spPr bwMode="auto">
            <a:xfrm>
              <a:off x="3328" y="1860"/>
              <a:ext cx="3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60443" name="Group 31"/>
          <p:cNvGrpSpPr>
            <a:grpSpLocks/>
          </p:cNvGrpSpPr>
          <p:nvPr/>
        </p:nvGrpSpPr>
        <p:grpSpPr bwMode="auto">
          <a:xfrm flipV="1">
            <a:off x="3713163" y="4033838"/>
            <a:ext cx="2744787" cy="42862"/>
            <a:chOff x="3328" y="1860"/>
            <a:chExt cx="332" cy="0"/>
          </a:xfrm>
        </p:grpSpPr>
        <p:sp>
          <p:nvSpPr>
            <p:cNvPr id="60447" name="Line 32"/>
            <p:cNvSpPr>
              <a:spLocks noChangeShapeType="1"/>
            </p:cNvSpPr>
            <p:nvPr/>
          </p:nvSpPr>
          <p:spPr bwMode="auto">
            <a:xfrm>
              <a:off x="3328" y="1860"/>
              <a:ext cx="33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</a:endParaRPr>
            </a:p>
          </p:txBody>
        </p:sp>
        <p:sp>
          <p:nvSpPr>
            <p:cNvPr id="60448" name="Line 33"/>
            <p:cNvSpPr>
              <a:spLocks noChangeShapeType="1"/>
            </p:cNvSpPr>
            <p:nvPr/>
          </p:nvSpPr>
          <p:spPr bwMode="auto">
            <a:xfrm>
              <a:off x="3328" y="1860"/>
              <a:ext cx="3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60444" name="Group 34"/>
          <p:cNvGrpSpPr>
            <a:grpSpLocks/>
          </p:cNvGrpSpPr>
          <p:nvPr/>
        </p:nvGrpSpPr>
        <p:grpSpPr bwMode="auto">
          <a:xfrm flipV="1">
            <a:off x="4532313" y="4757738"/>
            <a:ext cx="1722437" cy="42862"/>
            <a:chOff x="3328" y="1860"/>
            <a:chExt cx="332" cy="0"/>
          </a:xfrm>
        </p:grpSpPr>
        <p:sp>
          <p:nvSpPr>
            <p:cNvPr id="60445" name="Line 35"/>
            <p:cNvSpPr>
              <a:spLocks noChangeShapeType="1"/>
            </p:cNvSpPr>
            <p:nvPr/>
          </p:nvSpPr>
          <p:spPr bwMode="auto">
            <a:xfrm>
              <a:off x="3328" y="1860"/>
              <a:ext cx="33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</a:endParaRPr>
            </a:p>
          </p:txBody>
        </p:sp>
        <p:sp>
          <p:nvSpPr>
            <p:cNvPr id="60446" name="Line 36"/>
            <p:cNvSpPr>
              <a:spLocks noChangeShapeType="1"/>
            </p:cNvSpPr>
            <p:nvPr/>
          </p:nvSpPr>
          <p:spPr bwMode="auto">
            <a:xfrm>
              <a:off x="3328" y="1860"/>
              <a:ext cx="3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23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909</Words>
  <Application>Microsoft Office PowerPoint</Application>
  <PresentationFormat>On-screen Show (4:3)</PresentationFormat>
  <Paragraphs>233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Blank Presentation</vt:lpstr>
      <vt:lpstr>24-2: Oral Cavity</vt:lpstr>
      <vt:lpstr>24-2 The Oral Cavity</vt:lpstr>
      <vt:lpstr>24-2 The Oral Cavity</vt:lpstr>
      <vt:lpstr>24-2 The Oral Cavity</vt:lpstr>
      <vt:lpstr>Figure 24-6a  The Oral Cavity</vt:lpstr>
      <vt:lpstr>24-2 The Oral Cavity</vt:lpstr>
      <vt:lpstr>24-2 The Oral Cavity</vt:lpstr>
      <vt:lpstr>24-2 The Oral Cavity</vt:lpstr>
      <vt:lpstr>Figure 24-7a  The Salivary Glands</vt:lpstr>
      <vt:lpstr>24-2 The Oral Cavity</vt:lpstr>
      <vt:lpstr>24-2 The Oral Cavity</vt:lpstr>
      <vt:lpstr>24-2 The Oral Cavity</vt:lpstr>
      <vt:lpstr>24-2 The Oral Cavity</vt:lpstr>
      <vt:lpstr>Figure 24-8a  Teeth</vt:lpstr>
      <vt:lpstr>Figure 24-8b  Teeth</vt:lpstr>
      <vt:lpstr>24-2 The Oral Cavity</vt:lpstr>
      <vt:lpstr>24-2 The Oral Cavity</vt:lpstr>
      <vt:lpstr>24-2 The Oral Cavity</vt:lpstr>
      <vt:lpstr>24-2 The Oral Cavity</vt:lpstr>
      <vt:lpstr>24-2 The Oral Cavity</vt:lpstr>
      <vt:lpstr>24-2 The Oral Cavity</vt:lpstr>
      <vt:lpstr>24-2 The Oral Cavity</vt:lpstr>
      <vt:lpstr>Figure 24-9a  Primary and Secondary Dentitions</vt:lpstr>
      <vt:lpstr>24-2 The Oral Cavity</vt:lpstr>
      <vt:lpstr>Figure 24-9b  Primary and Secondary Dentitions</vt:lpstr>
      <vt:lpstr>Figure 24-9b  Primary and Secondary Dentitions</vt:lpstr>
      <vt:lpstr>Figure 24-9c  Primary and Secondary Dentitions</vt:lpstr>
      <vt:lpstr>24-2 The Oral Cavity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24-2: Oral Cavity</dc:title>
  <dc:creator>Sean Fitzsimmons</dc:creator>
  <cp:lastModifiedBy>Sean Fitzsimmons</cp:lastModifiedBy>
  <cp:revision>4</cp:revision>
  <dcterms:created xsi:type="dcterms:W3CDTF">2014-03-30T17:51:53Z</dcterms:created>
  <dcterms:modified xsi:type="dcterms:W3CDTF">2014-03-30T18:13:53Z</dcterms:modified>
</cp:coreProperties>
</file>