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3" r:id="rId16"/>
    <p:sldId id="271" r:id="rId17"/>
    <p:sldId id="274" r:id="rId18"/>
    <p:sldId id="275" r:id="rId19"/>
    <p:sldId id="272" r:id="rId20"/>
    <p:sldId id="276" r:id="rId21"/>
    <p:sldId id="277" r:id="rId22"/>
    <p:sldId id="278" r:id="rId23"/>
    <p:sldId id="279" r:id="rId24"/>
    <p:sldId id="280" r:id="rId25"/>
    <p:sldId id="281" r:id="rId26"/>
    <p:sldId id="284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74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8348AE-58B8-4F0D-A86D-BFA22E17A5DD}" type="datetimeFigureOut">
              <a:rPr lang="en-US" smtClean="0"/>
              <a:t>4/29/2014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C6C923-4D58-4B70-9F05-E215D18A7C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1519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26307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36547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38595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41667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9pPr>
          </a:lstStyle>
          <a:p>
            <a:pPr algn="r"/>
            <a:fld id="{45811F8D-120F-40BB-A286-243A8FE3F7E6}" type="slidenum">
              <a:rPr lang="en-US" altLang="en-US" sz="1200"/>
              <a:pPr algn="r"/>
              <a:t>13</a:t>
            </a:fld>
            <a:endParaRPr lang="en-US" altLang="en-US" sz="1200"/>
          </a:p>
        </p:txBody>
      </p:sp>
      <p:sp>
        <p:nvSpPr>
          <p:cNvPr id="242691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426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" pitchFamily="84" charset="0"/>
            </a:endParaRPr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43715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9pPr>
          </a:lstStyle>
          <a:p>
            <a:pPr algn="r"/>
            <a:fld id="{C8952783-BAD8-4EEF-AA9D-05AB6D26FB5F}" type="slidenum">
              <a:rPr lang="en-US" altLang="en-US" sz="1200"/>
              <a:pPr algn="r"/>
              <a:t>15</a:t>
            </a:fld>
            <a:endParaRPr lang="en-US" altLang="en-US" sz="1200"/>
          </a:p>
        </p:txBody>
      </p:sp>
      <p:sp>
        <p:nvSpPr>
          <p:cNvPr id="246787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467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" pitchFamily="84" charset="0"/>
            </a:endParaRPr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44739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9pPr>
          </a:lstStyle>
          <a:p>
            <a:pPr algn="r"/>
            <a:fld id="{BB763C8B-7D85-4A2F-B67A-D34CB4907B0B}" type="slidenum">
              <a:rPr lang="en-US" altLang="en-US" sz="1200"/>
              <a:pPr algn="r"/>
              <a:t>17</a:t>
            </a:fld>
            <a:endParaRPr lang="en-US" altLang="en-US" sz="1200"/>
          </a:p>
        </p:txBody>
      </p:sp>
      <p:sp>
        <p:nvSpPr>
          <p:cNvPr id="247811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478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" pitchFamily="84" charset="0"/>
            </a:endParaRPr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9pPr>
          </a:lstStyle>
          <a:p>
            <a:pPr algn="r"/>
            <a:fld id="{D844753F-7E37-4718-99C1-D4873507B24F}" type="slidenum">
              <a:rPr lang="en-US" altLang="en-US" sz="1200"/>
              <a:pPr algn="r"/>
              <a:t>18</a:t>
            </a:fld>
            <a:endParaRPr lang="en-US" altLang="en-US" sz="1200"/>
          </a:p>
        </p:txBody>
      </p:sp>
      <p:sp>
        <p:nvSpPr>
          <p:cNvPr id="248835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488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" pitchFamily="84" charset="0"/>
            </a:endParaRPr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45763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27331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9pPr>
          </a:lstStyle>
          <a:p>
            <a:pPr algn="r"/>
            <a:fld id="{10F08047-EA3B-4D0E-9AE0-A30A79D01AA0}" type="slidenum">
              <a:rPr lang="en-US" altLang="en-US" sz="1200"/>
              <a:pPr algn="r"/>
              <a:t>20</a:t>
            </a:fld>
            <a:endParaRPr lang="en-US" altLang="en-US" sz="1200"/>
          </a:p>
        </p:txBody>
      </p:sp>
      <p:sp>
        <p:nvSpPr>
          <p:cNvPr id="249859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498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" pitchFamily="84" charset="0"/>
            </a:endParaRPr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9pPr>
          </a:lstStyle>
          <a:p>
            <a:pPr algn="r"/>
            <a:fld id="{85253CAA-E652-4670-AFD4-28C8A148F3EB}" type="slidenum">
              <a:rPr lang="en-US" altLang="en-US" sz="1200"/>
              <a:pPr algn="r"/>
              <a:t>21</a:t>
            </a:fld>
            <a:endParaRPr lang="en-US" altLang="en-US" sz="1200"/>
          </a:p>
        </p:txBody>
      </p:sp>
      <p:sp>
        <p:nvSpPr>
          <p:cNvPr id="250883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508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" pitchFamily="84" charset="0"/>
            </a:endParaRPr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51907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52931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53955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54979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58051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28355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29379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30403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31427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32451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9pPr>
          </a:lstStyle>
          <a:p>
            <a:pPr algn="r"/>
            <a:fld id="{EAB71C01-E484-48E8-AE9D-078C28F0BE87}" type="slidenum">
              <a:rPr lang="en-US" altLang="en-US" sz="1200"/>
              <a:pPr algn="r"/>
              <a:t>8</a:t>
            </a:fld>
            <a:endParaRPr lang="en-US" altLang="en-US" sz="1200"/>
          </a:p>
        </p:txBody>
      </p:sp>
      <p:sp>
        <p:nvSpPr>
          <p:cNvPr id="234499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345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" pitchFamily="84" charset="0"/>
            </a:endParaRPr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9pPr>
          </a:lstStyle>
          <a:p>
            <a:pPr algn="r"/>
            <a:fld id="{89E2683F-1B6F-4FD7-AEAA-683785FA8403}" type="slidenum">
              <a:rPr lang="en-US" altLang="en-US" sz="1200"/>
              <a:pPr algn="r"/>
              <a:t>9</a:t>
            </a:fld>
            <a:endParaRPr lang="en-US" altLang="en-US" sz="1200"/>
          </a:p>
        </p:txBody>
      </p:sp>
      <p:sp>
        <p:nvSpPr>
          <p:cNvPr id="235523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355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" pitchFamily="84" charset="0"/>
            </a:endParaRPr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3D620-F9E8-40BE-87EF-BFB95A4418E4}" type="datetimeFigureOut">
              <a:rPr lang="en-US" smtClean="0"/>
              <a:t>4/29/2014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9FB32-B3C0-4054-9B23-04B3E1FC71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900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3D620-F9E8-40BE-87EF-BFB95A4418E4}" type="datetimeFigureOut">
              <a:rPr lang="en-US" smtClean="0"/>
              <a:t>4/29/2014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9FB32-B3C0-4054-9B23-04B3E1FC71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739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3D620-F9E8-40BE-87EF-BFB95A4418E4}" type="datetimeFigureOut">
              <a:rPr lang="en-US" smtClean="0"/>
              <a:t>4/29/2014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9FB32-B3C0-4054-9B23-04B3E1FC71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904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3D620-F9E8-40BE-87EF-BFB95A4418E4}" type="datetimeFigureOut">
              <a:rPr lang="en-US" smtClean="0"/>
              <a:t>4/29/2014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9FB32-B3C0-4054-9B23-04B3E1FC71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436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3D620-F9E8-40BE-87EF-BFB95A4418E4}" type="datetimeFigureOut">
              <a:rPr lang="en-US" smtClean="0"/>
              <a:t>4/29/2014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9FB32-B3C0-4054-9B23-04B3E1FC71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048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3D620-F9E8-40BE-87EF-BFB95A4418E4}" type="datetimeFigureOut">
              <a:rPr lang="en-US" smtClean="0"/>
              <a:t>4/29/2014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9FB32-B3C0-4054-9B23-04B3E1FC71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616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3D620-F9E8-40BE-87EF-BFB95A4418E4}" type="datetimeFigureOut">
              <a:rPr lang="en-US" smtClean="0"/>
              <a:t>4/29/2014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9FB32-B3C0-4054-9B23-04B3E1FC71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333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3D620-F9E8-40BE-87EF-BFB95A4418E4}" type="datetimeFigureOut">
              <a:rPr lang="en-US" smtClean="0"/>
              <a:t>4/29/2014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9FB32-B3C0-4054-9B23-04B3E1FC71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700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3D620-F9E8-40BE-87EF-BFB95A4418E4}" type="datetimeFigureOut">
              <a:rPr lang="en-US" smtClean="0"/>
              <a:t>4/29/2014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9FB32-B3C0-4054-9B23-04B3E1FC71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083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3D620-F9E8-40BE-87EF-BFB95A4418E4}" type="datetimeFigureOut">
              <a:rPr lang="en-US" smtClean="0"/>
              <a:t>4/29/2014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9FB32-B3C0-4054-9B23-04B3E1FC71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007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3D620-F9E8-40BE-87EF-BFB95A4418E4}" type="datetimeFigureOut">
              <a:rPr lang="en-US" smtClean="0"/>
              <a:t>4/29/2014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9FB32-B3C0-4054-9B23-04B3E1FC71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048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D3D620-F9E8-40BE-87EF-BFB95A4418E4}" type="datetimeFigureOut">
              <a:rPr lang="en-US" smtClean="0"/>
              <a:t>4/29/2014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09FB32-B3C0-4054-9B23-04B3E1FC71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072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12-2 Neurons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30300"/>
            <a:ext cx="8229600" cy="5472113"/>
          </a:xfrm>
        </p:spPr>
        <p:txBody>
          <a:bodyPr/>
          <a:lstStyle/>
          <a:p>
            <a:pPr>
              <a:lnSpc>
                <a:spcPct val="125000"/>
              </a:lnSpc>
            </a:pPr>
            <a:r>
              <a:rPr lang="en-US" altLang="en-US" smtClean="0"/>
              <a:t>Neurons</a:t>
            </a:r>
            <a:endParaRPr lang="en-US" altLang="en-US" sz="2400" smtClean="0"/>
          </a:p>
          <a:p>
            <a:pPr lvl="1">
              <a:lnSpc>
                <a:spcPct val="125000"/>
              </a:lnSpc>
            </a:pPr>
            <a:r>
              <a:rPr lang="en-US" altLang="en-US" smtClean="0"/>
              <a:t>The basic functional units of the nervous system</a:t>
            </a:r>
          </a:p>
          <a:p>
            <a:pPr lvl="1">
              <a:lnSpc>
                <a:spcPct val="150000"/>
              </a:lnSpc>
            </a:pPr>
            <a:r>
              <a:rPr lang="en-US" altLang="en-US" smtClean="0"/>
              <a:t>The structure of neurons</a:t>
            </a:r>
          </a:p>
          <a:p>
            <a:pPr lvl="2">
              <a:lnSpc>
                <a:spcPct val="150000"/>
              </a:lnSpc>
            </a:pPr>
            <a:r>
              <a:rPr lang="en-US" altLang="en-US" smtClean="0"/>
              <a:t>The </a:t>
            </a:r>
            <a:r>
              <a:rPr lang="en-US" altLang="en-US" i="1" smtClean="0"/>
              <a:t>multipolar neuron</a:t>
            </a:r>
          </a:p>
          <a:p>
            <a:pPr lvl="3">
              <a:lnSpc>
                <a:spcPct val="150000"/>
              </a:lnSpc>
            </a:pPr>
            <a:r>
              <a:rPr lang="en-US" altLang="en-US" smtClean="0"/>
              <a:t>Common in the CNS </a:t>
            </a:r>
          </a:p>
          <a:p>
            <a:pPr lvl="4">
              <a:lnSpc>
                <a:spcPct val="150000"/>
              </a:lnSpc>
            </a:pPr>
            <a:r>
              <a:rPr lang="en-US" altLang="en-US" b="1" smtClean="0"/>
              <a:t>Cell body</a:t>
            </a:r>
            <a:r>
              <a:rPr lang="en-US" altLang="en-US" smtClean="0"/>
              <a:t> (</a:t>
            </a:r>
            <a:r>
              <a:rPr lang="en-US" altLang="en-US" i="1" smtClean="0"/>
              <a:t>soma</a:t>
            </a:r>
            <a:r>
              <a:rPr lang="en-US" altLang="en-US" smtClean="0"/>
              <a:t>)</a:t>
            </a:r>
          </a:p>
          <a:p>
            <a:pPr lvl="4">
              <a:lnSpc>
                <a:spcPct val="150000"/>
              </a:lnSpc>
            </a:pPr>
            <a:r>
              <a:rPr lang="en-US" altLang="en-US" smtClean="0"/>
              <a:t>Short, branched </a:t>
            </a:r>
            <a:r>
              <a:rPr lang="en-US" altLang="en-US" b="1" smtClean="0"/>
              <a:t>dendrites</a:t>
            </a:r>
          </a:p>
          <a:p>
            <a:pPr lvl="4">
              <a:lnSpc>
                <a:spcPct val="150000"/>
              </a:lnSpc>
            </a:pPr>
            <a:r>
              <a:rPr lang="en-US" altLang="en-US" smtClean="0"/>
              <a:t>Long, single </a:t>
            </a:r>
            <a:r>
              <a:rPr lang="en-US" altLang="en-US" b="1" smtClean="0"/>
              <a:t>axon</a:t>
            </a:r>
            <a:endParaRPr lang="en-US" altLang="en-US" smtClean="0"/>
          </a:p>
        </p:txBody>
      </p:sp>
      <p:sp>
        <p:nvSpPr>
          <p:cNvPr id="17412" name="Rectangle 2"/>
          <p:cNvSpPr>
            <a:spLocks/>
          </p:cNvSpPr>
          <p:nvPr/>
        </p:nvSpPr>
        <p:spPr bwMode="auto">
          <a:xfrm>
            <a:off x="0" y="0"/>
            <a:ext cx="9144000" cy="152400"/>
          </a:xfrm>
          <a:prstGeom prst="rect">
            <a:avLst/>
          </a:prstGeom>
          <a:solidFill>
            <a:srgbClr val="FF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8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en-US" altLang="en-US" sz="3200"/>
          </a:p>
        </p:txBody>
      </p:sp>
    </p:spTree>
    <p:extLst>
      <p:ext uri="{BB962C8B-B14F-4D97-AF65-F5344CB8AC3E}">
        <p14:creationId xmlns:p14="http://schemas.microsoft.com/office/powerpoint/2010/main" val="6344311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12-2 Neurons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685800"/>
            <a:ext cx="8229600" cy="4754563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altLang="en-US" dirty="0" smtClean="0"/>
              <a:t>The Structure of Neurons</a:t>
            </a:r>
            <a:endParaRPr lang="en-US" altLang="en-US" sz="3200" dirty="0" smtClean="0"/>
          </a:p>
          <a:p>
            <a:pPr lvl="1">
              <a:lnSpc>
                <a:spcPct val="150000"/>
              </a:lnSpc>
            </a:pPr>
            <a:r>
              <a:rPr lang="en-US" altLang="en-US" dirty="0" smtClean="0"/>
              <a:t>The </a:t>
            </a:r>
            <a:r>
              <a:rPr lang="en-US" altLang="en-US" b="1" dirty="0" smtClean="0"/>
              <a:t>synapse</a:t>
            </a:r>
            <a:endParaRPr lang="en-US" altLang="en-US" sz="2800" b="1" dirty="0" smtClean="0"/>
          </a:p>
          <a:p>
            <a:pPr lvl="2">
              <a:lnSpc>
                <a:spcPct val="150000"/>
              </a:lnSpc>
            </a:pPr>
            <a:r>
              <a:rPr lang="en-US" altLang="en-US" dirty="0" smtClean="0"/>
              <a:t>Area where a neuron communicates with another </a:t>
            </a:r>
            <a:r>
              <a:rPr lang="en-US" altLang="en-US" dirty="0" smtClean="0"/>
              <a:t>cell</a:t>
            </a:r>
          </a:p>
          <a:p>
            <a:pPr lvl="3">
              <a:lnSpc>
                <a:spcPct val="125000"/>
              </a:lnSpc>
            </a:pPr>
            <a:r>
              <a:rPr lang="en-US" altLang="en-US" i="1" dirty="0" smtClean="0"/>
              <a:t>Presynaptic cell</a:t>
            </a:r>
          </a:p>
          <a:p>
            <a:pPr lvl="4">
              <a:lnSpc>
                <a:spcPct val="125000"/>
              </a:lnSpc>
            </a:pPr>
            <a:r>
              <a:rPr lang="en-US" altLang="en-US" dirty="0" smtClean="0"/>
              <a:t>Neuron that sends message</a:t>
            </a:r>
          </a:p>
          <a:p>
            <a:pPr lvl="3">
              <a:lnSpc>
                <a:spcPct val="125000"/>
              </a:lnSpc>
            </a:pPr>
            <a:r>
              <a:rPr lang="en-US" altLang="en-US" i="1" dirty="0" smtClean="0"/>
              <a:t>Postsynaptic cell</a:t>
            </a:r>
          </a:p>
          <a:p>
            <a:pPr lvl="4">
              <a:lnSpc>
                <a:spcPct val="125000"/>
              </a:lnSpc>
            </a:pPr>
            <a:r>
              <a:rPr lang="en-US" altLang="en-US" dirty="0" smtClean="0"/>
              <a:t>Cell that receives message</a:t>
            </a:r>
          </a:p>
          <a:p>
            <a:pPr lvl="3">
              <a:lnSpc>
                <a:spcPct val="125000"/>
              </a:lnSpc>
            </a:pPr>
            <a:r>
              <a:rPr lang="en-US" altLang="en-US" i="1" dirty="0" smtClean="0"/>
              <a:t>The synaptic cleft</a:t>
            </a:r>
          </a:p>
          <a:p>
            <a:pPr lvl="4">
              <a:lnSpc>
                <a:spcPct val="125000"/>
              </a:lnSpc>
            </a:pPr>
            <a:r>
              <a:rPr lang="en-US" altLang="en-US" dirty="0" smtClean="0"/>
              <a:t>The small gap that separates the presynaptic membrane and the postsynaptic membrane</a:t>
            </a:r>
            <a:endParaRPr lang="en-US" altLang="en-US" sz="1800" u="sng" dirty="0" smtClean="0">
              <a:solidFill>
                <a:srgbClr val="FF0000"/>
              </a:solidFill>
            </a:endParaRPr>
          </a:p>
        </p:txBody>
      </p:sp>
      <p:sp>
        <p:nvSpPr>
          <p:cNvPr id="27652" name="Rectangle 2"/>
          <p:cNvSpPr>
            <a:spLocks/>
          </p:cNvSpPr>
          <p:nvPr/>
        </p:nvSpPr>
        <p:spPr bwMode="auto">
          <a:xfrm>
            <a:off x="0" y="0"/>
            <a:ext cx="9144000" cy="152400"/>
          </a:xfrm>
          <a:prstGeom prst="rect">
            <a:avLst/>
          </a:prstGeom>
          <a:solidFill>
            <a:srgbClr val="FF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8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en-US" altLang="en-US" sz="3200"/>
          </a:p>
        </p:txBody>
      </p:sp>
    </p:spTree>
    <p:extLst>
      <p:ext uri="{BB962C8B-B14F-4D97-AF65-F5344CB8AC3E}">
        <p14:creationId xmlns:p14="http://schemas.microsoft.com/office/powerpoint/2010/main" val="37362591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12-2 Neurons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609600"/>
            <a:ext cx="8229600" cy="5181600"/>
          </a:xfrm>
        </p:spPr>
        <p:txBody>
          <a:bodyPr/>
          <a:lstStyle/>
          <a:p>
            <a:pPr>
              <a:lnSpc>
                <a:spcPct val="125000"/>
              </a:lnSpc>
            </a:pPr>
            <a:r>
              <a:rPr lang="en-US" altLang="en-US" dirty="0" smtClean="0"/>
              <a:t>The Synapse</a:t>
            </a:r>
          </a:p>
          <a:p>
            <a:pPr lvl="1">
              <a:lnSpc>
                <a:spcPct val="125000"/>
              </a:lnSpc>
            </a:pPr>
            <a:r>
              <a:rPr lang="en-US" altLang="en-US" dirty="0" smtClean="0"/>
              <a:t>The synaptic terminal</a:t>
            </a:r>
          </a:p>
          <a:p>
            <a:pPr lvl="2">
              <a:lnSpc>
                <a:spcPct val="125000"/>
              </a:lnSpc>
            </a:pPr>
            <a:r>
              <a:rPr lang="en-US" altLang="en-US" sz="2400" dirty="0" smtClean="0"/>
              <a:t>Is expanded area of axon of presynaptic neuron</a:t>
            </a:r>
          </a:p>
          <a:p>
            <a:pPr lvl="2">
              <a:lnSpc>
                <a:spcPct val="125000"/>
              </a:lnSpc>
            </a:pPr>
            <a:r>
              <a:rPr lang="en-US" altLang="en-US" sz="2400" dirty="0" smtClean="0"/>
              <a:t>Contains </a:t>
            </a:r>
            <a:r>
              <a:rPr lang="en-US" altLang="en-US" sz="2400" i="1" dirty="0" smtClean="0"/>
              <a:t>synaptic vesicles</a:t>
            </a:r>
            <a:r>
              <a:rPr lang="en-US" altLang="en-US" sz="2400" dirty="0" smtClean="0"/>
              <a:t> of </a:t>
            </a:r>
            <a:r>
              <a:rPr lang="en-US" altLang="en-US" sz="2400" b="1" dirty="0" smtClean="0"/>
              <a:t>neurotransmitters</a:t>
            </a:r>
          </a:p>
          <a:p>
            <a:pPr lvl="3">
              <a:lnSpc>
                <a:spcPct val="125000"/>
              </a:lnSpc>
            </a:pPr>
            <a:r>
              <a:rPr lang="en-US" altLang="en-US" b="1" dirty="0" smtClean="0"/>
              <a:t>Neurotransmitters</a:t>
            </a:r>
            <a:endParaRPr lang="en-US" altLang="en-US" dirty="0" smtClean="0"/>
          </a:p>
          <a:p>
            <a:pPr lvl="4">
              <a:lnSpc>
                <a:spcPct val="125000"/>
              </a:lnSpc>
            </a:pPr>
            <a:r>
              <a:rPr lang="en-US" altLang="en-US" dirty="0" smtClean="0"/>
              <a:t>Are chemical messengers</a:t>
            </a:r>
          </a:p>
          <a:p>
            <a:pPr lvl="4">
              <a:lnSpc>
                <a:spcPct val="125000"/>
              </a:lnSpc>
            </a:pPr>
            <a:r>
              <a:rPr lang="en-US" altLang="en-US" dirty="0" smtClean="0"/>
              <a:t>Are released at presynaptic membrane</a:t>
            </a:r>
          </a:p>
          <a:p>
            <a:pPr lvl="4">
              <a:lnSpc>
                <a:spcPct val="125000"/>
              </a:lnSpc>
            </a:pPr>
            <a:r>
              <a:rPr lang="en-US" altLang="en-US" dirty="0" smtClean="0"/>
              <a:t>Affect receptors of postsynaptic membrane </a:t>
            </a:r>
          </a:p>
          <a:p>
            <a:pPr lvl="4">
              <a:lnSpc>
                <a:spcPct val="125000"/>
              </a:lnSpc>
            </a:pPr>
            <a:r>
              <a:rPr lang="en-US" altLang="en-US" dirty="0" smtClean="0"/>
              <a:t>Are broken down by enzymes</a:t>
            </a:r>
            <a:endParaRPr lang="en-US" altLang="en-US" b="1" dirty="0" smtClean="0"/>
          </a:p>
          <a:p>
            <a:pPr lvl="2">
              <a:lnSpc>
                <a:spcPct val="125000"/>
              </a:lnSpc>
              <a:buFont typeface="Times" pitchFamily="84" charset="0"/>
              <a:buNone/>
            </a:pPr>
            <a:endParaRPr lang="en-US" altLang="en-US" sz="2400" dirty="0" smtClean="0"/>
          </a:p>
        </p:txBody>
      </p:sp>
      <p:sp>
        <p:nvSpPr>
          <p:cNvPr id="29700" name="Rectangle 2"/>
          <p:cNvSpPr>
            <a:spLocks/>
          </p:cNvSpPr>
          <p:nvPr/>
        </p:nvSpPr>
        <p:spPr bwMode="auto">
          <a:xfrm>
            <a:off x="0" y="0"/>
            <a:ext cx="9144000" cy="152400"/>
          </a:xfrm>
          <a:prstGeom prst="rect">
            <a:avLst/>
          </a:prstGeom>
          <a:solidFill>
            <a:srgbClr val="FF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8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en-US" altLang="en-US" sz="3200"/>
          </a:p>
        </p:txBody>
      </p:sp>
    </p:spTree>
    <p:extLst>
      <p:ext uri="{BB962C8B-B14F-4D97-AF65-F5344CB8AC3E}">
        <p14:creationId xmlns:p14="http://schemas.microsoft.com/office/powerpoint/2010/main" val="14735753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12-2 Neurons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054100"/>
            <a:ext cx="8229600" cy="475456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altLang="en-US" smtClean="0"/>
              <a:t>Types of Synapses</a:t>
            </a:r>
          </a:p>
          <a:p>
            <a:pPr lvl="1">
              <a:lnSpc>
                <a:spcPct val="150000"/>
              </a:lnSpc>
            </a:pPr>
            <a:r>
              <a:rPr lang="en-US" altLang="en-US" b="1" smtClean="0"/>
              <a:t>Neuromuscular junction</a:t>
            </a:r>
          </a:p>
          <a:p>
            <a:pPr lvl="2">
              <a:lnSpc>
                <a:spcPct val="150000"/>
              </a:lnSpc>
            </a:pPr>
            <a:r>
              <a:rPr lang="en-US" altLang="en-US" smtClean="0"/>
              <a:t>Synapse between neuron and muscle</a:t>
            </a:r>
          </a:p>
          <a:p>
            <a:pPr lvl="1">
              <a:lnSpc>
                <a:spcPct val="150000"/>
              </a:lnSpc>
            </a:pPr>
            <a:r>
              <a:rPr lang="en-US" altLang="en-US" b="1" smtClean="0"/>
              <a:t>Neuroglandular junction</a:t>
            </a:r>
          </a:p>
          <a:p>
            <a:pPr lvl="2">
              <a:lnSpc>
                <a:spcPct val="150000"/>
              </a:lnSpc>
            </a:pPr>
            <a:r>
              <a:rPr lang="en-US" altLang="en-US" smtClean="0"/>
              <a:t>Synapse between neuron and gland</a:t>
            </a:r>
          </a:p>
        </p:txBody>
      </p:sp>
      <p:sp>
        <p:nvSpPr>
          <p:cNvPr id="32772" name="Rectangle 2"/>
          <p:cNvSpPr>
            <a:spLocks/>
          </p:cNvSpPr>
          <p:nvPr/>
        </p:nvSpPr>
        <p:spPr bwMode="auto">
          <a:xfrm>
            <a:off x="0" y="0"/>
            <a:ext cx="9144000" cy="152400"/>
          </a:xfrm>
          <a:prstGeom prst="rect">
            <a:avLst/>
          </a:prstGeom>
          <a:solidFill>
            <a:srgbClr val="FF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8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en-US" altLang="en-US" sz="3200"/>
          </a:p>
        </p:txBody>
      </p:sp>
    </p:spTree>
    <p:extLst>
      <p:ext uri="{BB962C8B-B14F-4D97-AF65-F5344CB8AC3E}">
        <p14:creationId xmlns:p14="http://schemas.microsoft.com/office/powerpoint/2010/main" val="42741476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/>
          </p:cNvSpPr>
          <p:nvPr>
            <p:ph type="title" idx="4294967295"/>
          </p:nvPr>
        </p:nvSpPr>
        <p:spPr>
          <a:xfrm>
            <a:off x="152400" y="0"/>
            <a:ext cx="8642350" cy="21431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1200" b="1" smtClean="0">
                <a:solidFill>
                  <a:schemeClr val="tx1"/>
                </a:solidFill>
              </a:rPr>
              <a:t>Figure 12-2 The Structure of a Typical Synapse</a:t>
            </a:r>
          </a:p>
        </p:txBody>
      </p:sp>
      <p:pic>
        <p:nvPicPr>
          <p:cNvPr id="33795" name="Picture 24" descr="figure_12_02_unlabele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375"/>
          <a:stretch>
            <a:fillRect/>
          </a:stretch>
        </p:blipFill>
        <p:spPr bwMode="auto">
          <a:xfrm>
            <a:off x="885825" y="719138"/>
            <a:ext cx="7370763" cy="5237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1370013" y="1236663"/>
            <a:ext cx="1514475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8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800" b="1"/>
              <a:t>Telodendrion</a:t>
            </a:r>
            <a:endParaRPr lang="en-US" altLang="en-US" sz="1800" b="1" baseline="-25000">
              <a:cs typeface="Arial" charset="0"/>
            </a:endParaRPr>
          </a:p>
        </p:txBody>
      </p:sp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911225" y="2541588"/>
            <a:ext cx="2036763" cy="27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8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800" b="1"/>
              <a:t>Synaptic terminal</a:t>
            </a:r>
            <a:endParaRPr lang="en-US" altLang="en-US" sz="1800" b="1" baseline="-25000">
              <a:cs typeface="Arial" charset="0"/>
            </a:endParaRPr>
          </a:p>
        </p:txBody>
      </p:sp>
      <p:sp>
        <p:nvSpPr>
          <p:cNvPr id="33798" name="Text Box 6"/>
          <p:cNvSpPr txBox="1">
            <a:spLocks noChangeArrowheads="1"/>
          </p:cNvSpPr>
          <p:nvPr/>
        </p:nvSpPr>
        <p:spPr bwMode="auto">
          <a:xfrm>
            <a:off x="1223963" y="3095625"/>
            <a:ext cx="1665287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8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800" b="1"/>
              <a:t>Mitochondrion</a:t>
            </a:r>
            <a:endParaRPr lang="en-US" altLang="en-US" sz="1800" b="1" baseline="-25000">
              <a:cs typeface="Arial" charset="0"/>
            </a:endParaRPr>
          </a:p>
        </p:txBody>
      </p:sp>
      <p:sp>
        <p:nvSpPr>
          <p:cNvPr id="33799" name="Text Box 7"/>
          <p:cNvSpPr txBox="1">
            <a:spLocks noChangeArrowheads="1"/>
          </p:cNvSpPr>
          <p:nvPr/>
        </p:nvSpPr>
        <p:spPr bwMode="auto">
          <a:xfrm>
            <a:off x="1770063" y="3935413"/>
            <a:ext cx="1041400" cy="477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8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9pPr>
          </a:lstStyle>
          <a:p>
            <a:pPr algn="r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800" b="1"/>
              <a:t>Synaptic</a:t>
            </a:r>
          </a:p>
          <a:p>
            <a:pPr algn="r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800" b="1"/>
              <a:t>vesicles</a:t>
            </a:r>
            <a:endParaRPr lang="en-US" altLang="en-US" sz="1800" b="1" baseline="-25000">
              <a:cs typeface="Arial" charset="0"/>
            </a:endParaRPr>
          </a:p>
        </p:txBody>
      </p:sp>
      <p:sp>
        <p:nvSpPr>
          <p:cNvPr id="33800" name="Text Box 8"/>
          <p:cNvSpPr txBox="1">
            <a:spLocks noChangeArrowheads="1"/>
          </p:cNvSpPr>
          <p:nvPr/>
        </p:nvSpPr>
        <p:spPr bwMode="auto">
          <a:xfrm>
            <a:off x="1398588" y="4640263"/>
            <a:ext cx="1414462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8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9pPr>
          </a:lstStyle>
          <a:p>
            <a:pPr algn="r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800" b="1"/>
              <a:t>Presynaptic</a:t>
            </a:r>
          </a:p>
          <a:p>
            <a:pPr algn="r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800" b="1"/>
              <a:t>membrane</a:t>
            </a:r>
            <a:endParaRPr lang="en-US" altLang="en-US" sz="1800" b="1" baseline="-25000">
              <a:cs typeface="Arial" charset="0"/>
            </a:endParaRPr>
          </a:p>
        </p:txBody>
      </p:sp>
      <p:sp>
        <p:nvSpPr>
          <p:cNvPr id="33801" name="Text Box 9"/>
          <p:cNvSpPr txBox="1">
            <a:spLocks noChangeArrowheads="1"/>
          </p:cNvSpPr>
          <p:nvPr/>
        </p:nvSpPr>
        <p:spPr bwMode="auto">
          <a:xfrm>
            <a:off x="4646613" y="5241925"/>
            <a:ext cx="1474787" cy="5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8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800" b="1"/>
              <a:t>Postsynaptic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800" b="1"/>
              <a:t>membrane</a:t>
            </a:r>
            <a:endParaRPr lang="en-US" altLang="en-US" sz="1800" b="1" baseline="-25000">
              <a:cs typeface="Arial" charset="0"/>
            </a:endParaRPr>
          </a:p>
        </p:txBody>
      </p:sp>
      <p:sp>
        <p:nvSpPr>
          <p:cNvPr id="33802" name="Text Box 10"/>
          <p:cNvSpPr txBox="1">
            <a:spLocks noChangeArrowheads="1"/>
          </p:cNvSpPr>
          <p:nvPr/>
        </p:nvSpPr>
        <p:spPr bwMode="auto">
          <a:xfrm>
            <a:off x="6397625" y="5235575"/>
            <a:ext cx="1073150" cy="53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8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800" b="1"/>
              <a:t>Synaptic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800" b="1"/>
              <a:t>cleft</a:t>
            </a:r>
            <a:endParaRPr lang="en-US" altLang="en-US" sz="1800" b="1" baseline="-25000">
              <a:cs typeface="Arial" charset="0"/>
            </a:endParaRPr>
          </a:p>
        </p:txBody>
      </p:sp>
      <p:sp>
        <p:nvSpPr>
          <p:cNvPr id="33803" name="Text Box 11"/>
          <p:cNvSpPr txBox="1">
            <a:spLocks noChangeArrowheads="1"/>
          </p:cNvSpPr>
          <p:nvPr/>
        </p:nvSpPr>
        <p:spPr bwMode="auto">
          <a:xfrm>
            <a:off x="6667500" y="2732088"/>
            <a:ext cx="1544638" cy="527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8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800" b="1"/>
              <a:t>Endoplasmic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800" b="1"/>
              <a:t>reticulum</a:t>
            </a:r>
            <a:endParaRPr lang="en-US" altLang="en-US" sz="1800" b="1" baseline="-25000">
              <a:cs typeface="Arial" charset="0"/>
            </a:endParaRPr>
          </a:p>
        </p:txBody>
      </p:sp>
      <p:sp>
        <p:nvSpPr>
          <p:cNvPr id="33804" name="Line 12"/>
          <p:cNvSpPr>
            <a:spLocks noChangeShapeType="1"/>
          </p:cNvSpPr>
          <p:nvPr/>
        </p:nvSpPr>
        <p:spPr bwMode="auto">
          <a:xfrm flipH="1">
            <a:off x="2903538" y="1357313"/>
            <a:ext cx="18891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5" name="Line 13"/>
          <p:cNvSpPr>
            <a:spLocks noChangeShapeType="1"/>
          </p:cNvSpPr>
          <p:nvPr/>
        </p:nvSpPr>
        <p:spPr bwMode="auto">
          <a:xfrm flipH="1">
            <a:off x="2914650" y="2662238"/>
            <a:ext cx="17875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6" name="Line 14"/>
          <p:cNvSpPr>
            <a:spLocks noChangeShapeType="1"/>
          </p:cNvSpPr>
          <p:nvPr/>
        </p:nvSpPr>
        <p:spPr bwMode="auto">
          <a:xfrm flipH="1">
            <a:off x="2903538" y="3214688"/>
            <a:ext cx="24828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7" name="Line 15"/>
          <p:cNvSpPr>
            <a:spLocks noChangeShapeType="1"/>
          </p:cNvSpPr>
          <p:nvPr/>
        </p:nvSpPr>
        <p:spPr bwMode="auto">
          <a:xfrm flipH="1">
            <a:off x="2903538" y="4040188"/>
            <a:ext cx="1828800" cy="95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8" name="Line 16"/>
          <p:cNvSpPr>
            <a:spLocks noChangeShapeType="1"/>
          </p:cNvSpPr>
          <p:nvPr/>
        </p:nvSpPr>
        <p:spPr bwMode="auto">
          <a:xfrm flipH="1" flipV="1">
            <a:off x="2903538" y="4049713"/>
            <a:ext cx="2090737" cy="2809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9" name="Line 17"/>
          <p:cNvSpPr>
            <a:spLocks noChangeShapeType="1"/>
          </p:cNvSpPr>
          <p:nvPr/>
        </p:nvSpPr>
        <p:spPr bwMode="auto">
          <a:xfrm flipH="1">
            <a:off x="2903538" y="4762500"/>
            <a:ext cx="20605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0" name="Line 18"/>
          <p:cNvSpPr>
            <a:spLocks noChangeShapeType="1"/>
          </p:cNvSpPr>
          <p:nvPr/>
        </p:nvSpPr>
        <p:spPr bwMode="auto">
          <a:xfrm flipH="1">
            <a:off x="5375275" y="4713288"/>
            <a:ext cx="131763" cy="220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1" name="Line 19"/>
          <p:cNvSpPr>
            <a:spLocks noChangeShapeType="1"/>
          </p:cNvSpPr>
          <p:nvPr/>
        </p:nvSpPr>
        <p:spPr bwMode="auto">
          <a:xfrm>
            <a:off x="5376863" y="4924425"/>
            <a:ext cx="0" cy="269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2" name="Line 20"/>
          <p:cNvSpPr>
            <a:spLocks noChangeShapeType="1"/>
          </p:cNvSpPr>
          <p:nvPr/>
        </p:nvSpPr>
        <p:spPr bwMode="auto">
          <a:xfrm>
            <a:off x="6611938" y="4581525"/>
            <a:ext cx="341312" cy="3619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3" name="Line 21"/>
          <p:cNvSpPr>
            <a:spLocks noChangeShapeType="1"/>
          </p:cNvSpPr>
          <p:nvPr/>
        </p:nvSpPr>
        <p:spPr bwMode="auto">
          <a:xfrm>
            <a:off x="6953250" y="4943475"/>
            <a:ext cx="0" cy="2619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4" name="Line 22"/>
          <p:cNvSpPr>
            <a:spLocks noChangeShapeType="1"/>
          </p:cNvSpPr>
          <p:nvPr/>
        </p:nvSpPr>
        <p:spPr bwMode="auto">
          <a:xfrm flipV="1">
            <a:off x="6180138" y="2854325"/>
            <a:ext cx="290512" cy="1095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5" name="Line 23"/>
          <p:cNvSpPr>
            <a:spLocks noChangeShapeType="1"/>
          </p:cNvSpPr>
          <p:nvPr/>
        </p:nvSpPr>
        <p:spPr bwMode="auto">
          <a:xfrm>
            <a:off x="6470650" y="2854325"/>
            <a:ext cx="1412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212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12-2 Neurons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93800"/>
            <a:ext cx="8229600" cy="5181600"/>
          </a:xfrm>
        </p:spPr>
        <p:txBody>
          <a:bodyPr/>
          <a:lstStyle/>
          <a:p>
            <a:pPr marL="355600" indent="-355600">
              <a:lnSpc>
                <a:spcPct val="125000"/>
              </a:lnSpc>
            </a:pPr>
            <a:r>
              <a:rPr lang="en-US" altLang="en-US" sz="2400" smtClean="0"/>
              <a:t>Structural Classification of Neurons</a:t>
            </a:r>
          </a:p>
          <a:p>
            <a:pPr marL="1131888" lvl="1" indent="-533400">
              <a:lnSpc>
                <a:spcPct val="125000"/>
              </a:lnSpc>
            </a:pPr>
            <a:r>
              <a:rPr lang="en-US" altLang="en-US" sz="2000" b="1" smtClean="0"/>
              <a:t>Anaxonic neurons</a:t>
            </a:r>
          </a:p>
          <a:p>
            <a:pPr marL="1590675" lvl="2" indent="-457200">
              <a:lnSpc>
                <a:spcPct val="125000"/>
              </a:lnSpc>
            </a:pPr>
            <a:r>
              <a:rPr lang="en-US" altLang="en-US" sz="2000" smtClean="0"/>
              <a:t>Found in brain and sense organs </a:t>
            </a:r>
          </a:p>
          <a:p>
            <a:pPr marL="1131888" lvl="1" indent="-533400">
              <a:lnSpc>
                <a:spcPct val="125000"/>
              </a:lnSpc>
            </a:pPr>
            <a:r>
              <a:rPr lang="en-US" altLang="en-US" sz="2000" b="1" smtClean="0"/>
              <a:t>Bipolar neurons</a:t>
            </a:r>
          </a:p>
          <a:p>
            <a:pPr marL="1590675" lvl="2" indent="-457200">
              <a:lnSpc>
                <a:spcPct val="125000"/>
              </a:lnSpc>
            </a:pPr>
            <a:r>
              <a:rPr lang="en-US" altLang="en-US" sz="2000" smtClean="0"/>
              <a:t>Found in special sensory organs (sight, smell, hearing)</a:t>
            </a:r>
          </a:p>
          <a:p>
            <a:pPr marL="1131888" lvl="1" indent="-533400">
              <a:lnSpc>
                <a:spcPct val="125000"/>
              </a:lnSpc>
            </a:pPr>
            <a:r>
              <a:rPr lang="en-US" altLang="en-US" sz="2000" b="1" smtClean="0"/>
              <a:t>Unipolar neurons</a:t>
            </a:r>
          </a:p>
          <a:p>
            <a:pPr marL="1590675" lvl="2" indent="-457200">
              <a:lnSpc>
                <a:spcPct val="125000"/>
              </a:lnSpc>
            </a:pPr>
            <a:r>
              <a:rPr lang="en-US" altLang="en-US" sz="2000" smtClean="0"/>
              <a:t>Found in sensory neurons of PNS</a:t>
            </a:r>
          </a:p>
          <a:p>
            <a:pPr marL="1131888" lvl="1" indent="-533400">
              <a:lnSpc>
                <a:spcPct val="125000"/>
              </a:lnSpc>
            </a:pPr>
            <a:r>
              <a:rPr lang="en-US" altLang="en-US" sz="2000" b="1" smtClean="0"/>
              <a:t>Multipolar neurons</a:t>
            </a:r>
          </a:p>
          <a:p>
            <a:pPr marL="1590675" lvl="2" indent="-457200">
              <a:lnSpc>
                <a:spcPct val="125000"/>
              </a:lnSpc>
            </a:pPr>
            <a:r>
              <a:rPr lang="en-US" altLang="en-US" sz="2000" smtClean="0"/>
              <a:t>Common in the CNS</a:t>
            </a:r>
          </a:p>
          <a:p>
            <a:pPr marL="1590675" lvl="2" indent="-457200">
              <a:lnSpc>
                <a:spcPct val="125000"/>
              </a:lnSpc>
            </a:pPr>
            <a:r>
              <a:rPr lang="en-US" altLang="en-US" sz="2000" smtClean="0"/>
              <a:t>Include all skeletal muscle motor neurons</a:t>
            </a:r>
          </a:p>
        </p:txBody>
      </p:sp>
      <p:sp>
        <p:nvSpPr>
          <p:cNvPr id="34820" name="Rectangle 2"/>
          <p:cNvSpPr>
            <a:spLocks/>
          </p:cNvSpPr>
          <p:nvPr/>
        </p:nvSpPr>
        <p:spPr bwMode="auto">
          <a:xfrm>
            <a:off x="0" y="0"/>
            <a:ext cx="9144000" cy="152400"/>
          </a:xfrm>
          <a:prstGeom prst="rect">
            <a:avLst/>
          </a:prstGeom>
          <a:solidFill>
            <a:srgbClr val="FF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8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en-US" altLang="en-US" sz="3200"/>
          </a:p>
        </p:txBody>
      </p:sp>
    </p:spTree>
    <p:extLst>
      <p:ext uri="{BB962C8B-B14F-4D97-AF65-F5344CB8AC3E}">
        <p14:creationId xmlns:p14="http://schemas.microsoft.com/office/powerpoint/2010/main" val="38758849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52" descr="figure_12_03_unlabele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33"/>
          <a:stretch>
            <a:fillRect/>
          </a:stretch>
        </p:blipFill>
        <p:spPr bwMode="auto">
          <a:xfrm>
            <a:off x="298450" y="600075"/>
            <a:ext cx="8547100" cy="547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1" name="Rectangle 2"/>
          <p:cNvSpPr>
            <a:spLocks noGrp="1"/>
          </p:cNvSpPr>
          <p:nvPr>
            <p:ph type="title" idx="4294967295"/>
          </p:nvPr>
        </p:nvSpPr>
        <p:spPr>
          <a:xfrm>
            <a:off x="152400" y="0"/>
            <a:ext cx="8642350" cy="21431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1200" b="1" smtClean="0">
                <a:solidFill>
                  <a:schemeClr val="tx1"/>
                </a:solidFill>
              </a:rPr>
              <a:t>Figure 12-3  A Structural Classification of Neurons</a:t>
            </a:r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6994525" y="685800"/>
            <a:ext cx="1514475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8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400" b="1"/>
              <a:t>Multipolar neuron</a:t>
            </a:r>
            <a:endParaRPr lang="en-US" altLang="en-US" sz="1400" b="1" baseline="-25000">
              <a:cs typeface="Arial" charset="0"/>
            </a:endParaRPr>
          </a:p>
        </p:txBody>
      </p:sp>
      <p:sp>
        <p:nvSpPr>
          <p:cNvPr id="37893" name="Text Box 5"/>
          <p:cNvSpPr txBox="1">
            <a:spLocks noChangeArrowheads="1"/>
          </p:cNvSpPr>
          <p:nvPr/>
        </p:nvSpPr>
        <p:spPr bwMode="auto">
          <a:xfrm>
            <a:off x="4827588" y="685800"/>
            <a:ext cx="1514475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8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400" b="1"/>
              <a:t>Unipolar neuron</a:t>
            </a:r>
            <a:endParaRPr lang="en-US" altLang="en-US" sz="1400" b="1" baseline="-25000">
              <a:cs typeface="Arial" charset="0"/>
            </a:endParaRPr>
          </a:p>
        </p:txBody>
      </p:sp>
      <p:sp>
        <p:nvSpPr>
          <p:cNvPr id="37894" name="Text Box 6"/>
          <p:cNvSpPr txBox="1">
            <a:spLocks noChangeArrowheads="1"/>
          </p:cNvSpPr>
          <p:nvPr/>
        </p:nvSpPr>
        <p:spPr bwMode="auto">
          <a:xfrm>
            <a:off x="2859088" y="679450"/>
            <a:ext cx="1514475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8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400" b="1"/>
              <a:t>Bipolar neuron</a:t>
            </a:r>
            <a:endParaRPr lang="en-US" altLang="en-US" sz="1400" b="1" baseline="-25000">
              <a:cs typeface="Arial" charset="0"/>
            </a:endParaRPr>
          </a:p>
        </p:txBody>
      </p:sp>
      <p:sp>
        <p:nvSpPr>
          <p:cNvPr id="37895" name="Text Box 7"/>
          <p:cNvSpPr txBox="1">
            <a:spLocks noChangeArrowheads="1"/>
          </p:cNvSpPr>
          <p:nvPr/>
        </p:nvSpPr>
        <p:spPr bwMode="auto">
          <a:xfrm>
            <a:off x="742950" y="679450"/>
            <a:ext cx="1514475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8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400" b="1"/>
              <a:t>Anaxonic neuron</a:t>
            </a:r>
            <a:endParaRPr lang="en-US" altLang="en-US" sz="1400" b="1" baseline="-25000">
              <a:cs typeface="Arial" charset="0"/>
            </a:endParaRPr>
          </a:p>
        </p:txBody>
      </p:sp>
      <p:sp>
        <p:nvSpPr>
          <p:cNvPr id="37896" name="Text Box 8"/>
          <p:cNvSpPr txBox="1">
            <a:spLocks noChangeArrowheads="1"/>
          </p:cNvSpPr>
          <p:nvPr/>
        </p:nvSpPr>
        <p:spPr bwMode="auto">
          <a:xfrm>
            <a:off x="2152650" y="3257550"/>
            <a:ext cx="449263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8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" b="1"/>
              <a:t>Cell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" b="1"/>
              <a:t>body</a:t>
            </a:r>
            <a:endParaRPr lang="en-US" altLang="en-US" sz="1200" b="1" baseline="-25000">
              <a:cs typeface="Arial" charset="0"/>
            </a:endParaRPr>
          </a:p>
        </p:txBody>
      </p:sp>
      <p:sp>
        <p:nvSpPr>
          <p:cNvPr id="37897" name="Text Box 9"/>
          <p:cNvSpPr txBox="1">
            <a:spLocks noChangeArrowheads="1"/>
          </p:cNvSpPr>
          <p:nvPr/>
        </p:nvSpPr>
        <p:spPr bwMode="auto">
          <a:xfrm>
            <a:off x="3562350" y="1609725"/>
            <a:ext cx="720725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8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" b="1"/>
              <a:t>Dendritic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" b="1"/>
              <a:t>branches</a:t>
            </a:r>
            <a:endParaRPr lang="en-US" altLang="en-US" sz="1200" b="1" baseline="-25000">
              <a:cs typeface="Arial" charset="0"/>
            </a:endParaRPr>
          </a:p>
        </p:txBody>
      </p:sp>
      <p:sp>
        <p:nvSpPr>
          <p:cNvPr id="37898" name="Text Box 10"/>
          <p:cNvSpPr txBox="1">
            <a:spLocks noChangeArrowheads="1"/>
          </p:cNvSpPr>
          <p:nvPr/>
        </p:nvSpPr>
        <p:spPr bwMode="auto">
          <a:xfrm>
            <a:off x="3584575" y="2217738"/>
            <a:ext cx="709613" cy="227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8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" b="1"/>
              <a:t>Dendrite</a:t>
            </a:r>
            <a:endParaRPr lang="en-US" altLang="en-US" sz="1200" b="1" baseline="-25000">
              <a:cs typeface="Arial" charset="0"/>
            </a:endParaRPr>
          </a:p>
        </p:txBody>
      </p:sp>
      <p:sp>
        <p:nvSpPr>
          <p:cNvPr id="37899" name="Text Box 11"/>
          <p:cNvSpPr txBox="1">
            <a:spLocks noChangeArrowheads="1"/>
          </p:cNvSpPr>
          <p:nvPr/>
        </p:nvSpPr>
        <p:spPr bwMode="auto">
          <a:xfrm>
            <a:off x="3635375" y="2609850"/>
            <a:ext cx="771525" cy="217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8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" b="1"/>
              <a:t>Cell body</a:t>
            </a:r>
            <a:endParaRPr lang="en-US" altLang="en-US" sz="1200" b="1" baseline="-25000">
              <a:cs typeface="Arial" charset="0"/>
            </a:endParaRPr>
          </a:p>
        </p:txBody>
      </p:sp>
      <p:sp>
        <p:nvSpPr>
          <p:cNvPr id="37900" name="Text Box 12"/>
          <p:cNvSpPr txBox="1">
            <a:spLocks noChangeArrowheads="1"/>
          </p:cNvSpPr>
          <p:nvPr/>
        </p:nvSpPr>
        <p:spPr bwMode="auto">
          <a:xfrm>
            <a:off x="3616325" y="3071813"/>
            <a:ext cx="520700" cy="206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8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" b="1"/>
              <a:t>Axon</a:t>
            </a:r>
            <a:endParaRPr lang="en-US" altLang="en-US" sz="1200" b="1" baseline="-25000">
              <a:cs typeface="Arial" charset="0"/>
            </a:endParaRPr>
          </a:p>
        </p:txBody>
      </p:sp>
      <p:sp>
        <p:nvSpPr>
          <p:cNvPr id="37901" name="Text Box 13"/>
          <p:cNvSpPr txBox="1">
            <a:spLocks noChangeArrowheads="1"/>
          </p:cNvSpPr>
          <p:nvPr/>
        </p:nvSpPr>
        <p:spPr bwMode="auto">
          <a:xfrm>
            <a:off x="3598863" y="3586163"/>
            <a:ext cx="730250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8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" b="1"/>
              <a:t>Synaptic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" b="1"/>
              <a:t>terminals</a:t>
            </a:r>
            <a:endParaRPr lang="en-US" altLang="en-US" sz="1200" b="1" baseline="-25000">
              <a:cs typeface="Arial" charset="0"/>
            </a:endParaRPr>
          </a:p>
        </p:txBody>
      </p:sp>
      <p:sp>
        <p:nvSpPr>
          <p:cNvPr id="37902" name="Text Box 14"/>
          <p:cNvSpPr txBox="1">
            <a:spLocks noChangeArrowheads="1"/>
          </p:cNvSpPr>
          <p:nvPr/>
        </p:nvSpPr>
        <p:spPr bwMode="auto">
          <a:xfrm>
            <a:off x="7824788" y="3081338"/>
            <a:ext cx="520700" cy="206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8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" b="1"/>
              <a:t>Axon</a:t>
            </a:r>
            <a:endParaRPr lang="en-US" altLang="en-US" sz="1200" b="1" baseline="-25000">
              <a:cs typeface="Arial" charset="0"/>
            </a:endParaRPr>
          </a:p>
        </p:txBody>
      </p:sp>
      <p:sp>
        <p:nvSpPr>
          <p:cNvPr id="37903" name="Text Box 15"/>
          <p:cNvSpPr txBox="1">
            <a:spLocks noChangeArrowheads="1"/>
          </p:cNvSpPr>
          <p:nvPr/>
        </p:nvSpPr>
        <p:spPr bwMode="auto">
          <a:xfrm>
            <a:off x="5487988" y="1819275"/>
            <a:ext cx="520700" cy="206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8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" b="1"/>
              <a:t>Axon</a:t>
            </a:r>
            <a:endParaRPr lang="en-US" altLang="en-US" sz="1200" b="1" baseline="-25000">
              <a:cs typeface="Arial" charset="0"/>
            </a:endParaRPr>
          </a:p>
        </p:txBody>
      </p:sp>
      <p:sp>
        <p:nvSpPr>
          <p:cNvPr id="37904" name="Text Box 16"/>
          <p:cNvSpPr txBox="1">
            <a:spLocks noChangeArrowheads="1"/>
          </p:cNvSpPr>
          <p:nvPr/>
        </p:nvSpPr>
        <p:spPr bwMode="auto">
          <a:xfrm>
            <a:off x="5468938" y="3519488"/>
            <a:ext cx="520700" cy="206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8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" b="1"/>
              <a:t>Axon</a:t>
            </a:r>
            <a:endParaRPr lang="en-US" altLang="en-US" sz="1200" b="1" baseline="-25000">
              <a:cs typeface="Arial" charset="0"/>
            </a:endParaRPr>
          </a:p>
        </p:txBody>
      </p:sp>
      <p:sp>
        <p:nvSpPr>
          <p:cNvPr id="37905" name="Text Box 17"/>
          <p:cNvSpPr txBox="1">
            <a:spLocks noChangeArrowheads="1"/>
          </p:cNvSpPr>
          <p:nvPr/>
        </p:nvSpPr>
        <p:spPr bwMode="auto">
          <a:xfrm>
            <a:off x="5749925" y="4259263"/>
            <a:ext cx="730250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8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" b="1"/>
              <a:t>Synaptic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" b="1"/>
              <a:t>terminals</a:t>
            </a:r>
            <a:endParaRPr lang="en-US" altLang="en-US" sz="1200" b="1" baseline="-25000">
              <a:cs typeface="Arial" charset="0"/>
            </a:endParaRPr>
          </a:p>
        </p:txBody>
      </p:sp>
      <p:sp>
        <p:nvSpPr>
          <p:cNvPr id="37906" name="Text Box 18"/>
          <p:cNvSpPr txBox="1">
            <a:spLocks noChangeArrowheads="1"/>
          </p:cNvSpPr>
          <p:nvPr/>
        </p:nvSpPr>
        <p:spPr bwMode="auto">
          <a:xfrm>
            <a:off x="7832725" y="4230688"/>
            <a:ext cx="730250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8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" b="1"/>
              <a:t>Synaptic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" b="1"/>
              <a:t>terminals</a:t>
            </a:r>
            <a:endParaRPr lang="en-US" altLang="en-US" sz="1200" b="1" baseline="-25000">
              <a:cs typeface="Arial" charset="0"/>
            </a:endParaRPr>
          </a:p>
        </p:txBody>
      </p:sp>
      <p:sp>
        <p:nvSpPr>
          <p:cNvPr id="37907" name="Text Box 19"/>
          <p:cNvSpPr txBox="1">
            <a:spLocks noChangeArrowheads="1"/>
          </p:cNvSpPr>
          <p:nvPr/>
        </p:nvSpPr>
        <p:spPr bwMode="auto">
          <a:xfrm>
            <a:off x="5981700" y="2806700"/>
            <a:ext cx="449263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8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" b="1"/>
              <a:t>Cell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" b="1"/>
              <a:t>body</a:t>
            </a:r>
            <a:endParaRPr lang="en-US" altLang="en-US" sz="1200" b="1" baseline="-25000">
              <a:cs typeface="Arial" charset="0"/>
            </a:endParaRPr>
          </a:p>
        </p:txBody>
      </p:sp>
      <p:sp>
        <p:nvSpPr>
          <p:cNvPr id="37908" name="Text Box 20"/>
          <p:cNvSpPr txBox="1">
            <a:spLocks noChangeArrowheads="1"/>
          </p:cNvSpPr>
          <p:nvPr/>
        </p:nvSpPr>
        <p:spPr bwMode="auto">
          <a:xfrm>
            <a:off x="8185150" y="1514475"/>
            <a:ext cx="449263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8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" b="1"/>
              <a:t>Cell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" b="1"/>
              <a:t>body</a:t>
            </a:r>
            <a:endParaRPr lang="en-US" altLang="en-US" sz="1200" b="1" baseline="-25000">
              <a:cs typeface="Arial" charset="0"/>
            </a:endParaRPr>
          </a:p>
        </p:txBody>
      </p:sp>
      <p:sp>
        <p:nvSpPr>
          <p:cNvPr id="37909" name="Text Box 21"/>
          <p:cNvSpPr txBox="1">
            <a:spLocks noChangeArrowheads="1"/>
          </p:cNvSpPr>
          <p:nvPr/>
        </p:nvSpPr>
        <p:spPr bwMode="auto">
          <a:xfrm>
            <a:off x="8016875" y="1042988"/>
            <a:ext cx="709613" cy="227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8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" b="1"/>
              <a:t>Dendrites</a:t>
            </a:r>
            <a:endParaRPr lang="en-US" altLang="en-US" sz="1200" b="1" baseline="-25000">
              <a:cs typeface="Arial" charset="0"/>
            </a:endParaRPr>
          </a:p>
        </p:txBody>
      </p:sp>
      <p:sp>
        <p:nvSpPr>
          <p:cNvPr id="37910" name="Text Box 22"/>
          <p:cNvSpPr txBox="1">
            <a:spLocks noChangeArrowheads="1"/>
          </p:cNvSpPr>
          <p:nvPr/>
        </p:nvSpPr>
        <p:spPr bwMode="auto">
          <a:xfrm>
            <a:off x="5476875" y="1093788"/>
            <a:ext cx="709613" cy="227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8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" b="1"/>
              <a:t>Dendrites</a:t>
            </a:r>
            <a:endParaRPr lang="en-US" altLang="en-US" sz="1200" b="1" baseline="-25000">
              <a:cs typeface="Arial" charset="0"/>
            </a:endParaRPr>
          </a:p>
        </p:txBody>
      </p:sp>
      <p:sp>
        <p:nvSpPr>
          <p:cNvPr id="37911" name="Text Box 23"/>
          <p:cNvSpPr txBox="1">
            <a:spLocks noChangeArrowheads="1"/>
          </p:cNvSpPr>
          <p:nvPr/>
        </p:nvSpPr>
        <p:spPr bwMode="auto">
          <a:xfrm>
            <a:off x="5475288" y="1366838"/>
            <a:ext cx="739775" cy="357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8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" b="1"/>
              <a:t>Initial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" b="1"/>
              <a:t>segment</a:t>
            </a:r>
            <a:endParaRPr lang="en-US" altLang="en-US" sz="1200" b="1" baseline="-25000">
              <a:cs typeface="Arial" charset="0"/>
            </a:endParaRPr>
          </a:p>
        </p:txBody>
      </p:sp>
      <p:sp>
        <p:nvSpPr>
          <p:cNvPr id="37912" name="Line 28"/>
          <p:cNvSpPr>
            <a:spLocks noChangeShapeType="1"/>
          </p:cNvSpPr>
          <p:nvPr/>
        </p:nvSpPr>
        <p:spPr bwMode="auto">
          <a:xfrm>
            <a:off x="1490663" y="2852738"/>
            <a:ext cx="2333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13" name="Line 29"/>
          <p:cNvSpPr>
            <a:spLocks noChangeShapeType="1"/>
          </p:cNvSpPr>
          <p:nvPr/>
        </p:nvSpPr>
        <p:spPr bwMode="auto">
          <a:xfrm>
            <a:off x="1719263" y="2852738"/>
            <a:ext cx="400050" cy="4381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14" name="Line 30"/>
          <p:cNvSpPr>
            <a:spLocks noChangeShapeType="1"/>
          </p:cNvSpPr>
          <p:nvPr/>
        </p:nvSpPr>
        <p:spPr bwMode="auto">
          <a:xfrm flipV="1">
            <a:off x="3190875" y="1690688"/>
            <a:ext cx="319088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15" name="Line 31"/>
          <p:cNvSpPr>
            <a:spLocks noChangeShapeType="1"/>
          </p:cNvSpPr>
          <p:nvPr/>
        </p:nvSpPr>
        <p:spPr bwMode="auto">
          <a:xfrm flipV="1">
            <a:off x="3300413" y="1690688"/>
            <a:ext cx="223837" cy="809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16" name="Line 32"/>
          <p:cNvSpPr>
            <a:spLocks noChangeShapeType="1"/>
          </p:cNvSpPr>
          <p:nvPr/>
        </p:nvSpPr>
        <p:spPr bwMode="auto">
          <a:xfrm>
            <a:off x="3295650" y="2300288"/>
            <a:ext cx="24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17" name="Line 33"/>
          <p:cNvSpPr>
            <a:spLocks noChangeShapeType="1"/>
          </p:cNvSpPr>
          <p:nvPr/>
        </p:nvSpPr>
        <p:spPr bwMode="auto">
          <a:xfrm>
            <a:off x="3462338" y="2690813"/>
            <a:ext cx="119062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18" name="Line 34"/>
          <p:cNvSpPr>
            <a:spLocks noChangeShapeType="1"/>
          </p:cNvSpPr>
          <p:nvPr/>
        </p:nvSpPr>
        <p:spPr bwMode="auto">
          <a:xfrm>
            <a:off x="3295650" y="3048000"/>
            <a:ext cx="142875" cy="1047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19" name="Line 35"/>
          <p:cNvSpPr>
            <a:spLocks noChangeShapeType="1"/>
          </p:cNvSpPr>
          <p:nvPr/>
        </p:nvSpPr>
        <p:spPr bwMode="auto">
          <a:xfrm>
            <a:off x="3438525" y="3152775"/>
            <a:ext cx="1238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20" name="Line 36"/>
          <p:cNvSpPr>
            <a:spLocks noChangeShapeType="1"/>
          </p:cNvSpPr>
          <p:nvPr/>
        </p:nvSpPr>
        <p:spPr bwMode="auto">
          <a:xfrm>
            <a:off x="3248025" y="3686175"/>
            <a:ext cx="29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21" name="Line 37"/>
          <p:cNvSpPr>
            <a:spLocks noChangeShapeType="1"/>
          </p:cNvSpPr>
          <p:nvPr/>
        </p:nvSpPr>
        <p:spPr bwMode="auto">
          <a:xfrm flipV="1">
            <a:off x="3290888" y="3686175"/>
            <a:ext cx="252412" cy="904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22" name="Line 38"/>
          <p:cNvSpPr>
            <a:spLocks noChangeShapeType="1"/>
          </p:cNvSpPr>
          <p:nvPr/>
        </p:nvSpPr>
        <p:spPr bwMode="auto">
          <a:xfrm>
            <a:off x="5562600" y="4362450"/>
            <a:ext cx="1333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23" name="Line 39"/>
          <p:cNvSpPr>
            <a:spLocks noChangeShapeType="1"/>
          </p:cNvSpPr>
          <p:nvPr/>
        </p:nvSpPr>
        <p:spPr bwMode="auto">
          <a:xfrm flipV="1">
            <a:off x="5338763" y="4357688"/>
            <a:ext cx="361950" cy="1809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24" name="Line 40"/>
          <p:cNvSpPr>
            <a:spLocks noChangeShapeType="1"/>
          </p:cNvSpPr>
          <p:nvPr/>
        </p:nvSpPr>
        <p:spPr bwMode="auto">
          <a:xfrm>
            <a:off x="5248275" y="3614738"/>
            <a:ext cx="176213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25" name="Line 41"/>
          <p:cNvSpPr>
            <a:spLocks noChangeShapeType="1"/>
          </p:cNvSpPr>
          <p:nvPr/>
        </p:nvSpPr>
        <p:spPr bwMode="auto">
          <a:xfrm flipV="1">
            <a:off x="5843588" y="2881313"/>
            <a:ext cx="119062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26" name="Line 42"/>
          <p:cNvSpPr>
            <a:spLocks noChangeShapeType="1"/>
          </p:cNvSpPr>
          <p:nvPr/>
        </p:nvSpPr>
        <p:spPr bwMode="auto">
          <a:xfrm>
            <a:off x="5238750" y="1905000"/>
            <a:ext cx="190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27" name="Line 43"/>
          <p:cNvSpPr>
            <a:spLocks noChangeShapeType="1"/>
          </p:cNvSpPr>
          <p:nvPr/>
        </p:nvSpPr>
        <p:spPr bwMode="auto">
          <a:xfrm>
            <a:off x="5181600" y="1438275"/>
            <a:ext cx="24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28" name="Line 44"/>
          <p:cNvSpPr>
            <a:spLocks noChangeShapeType="1"/>
          </p:cNvSpPr>
          <p:nvPr/>
        </p:nvSpPr>
        <p:spPr bwMode="auto">
          <a:xfrm>
            <a:off x="5005388" y="1181100"/>
            <a:ext cx="4191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29" name="Line 45"/>
          <p:cNvSpPr>
            <a:spLocks noChangeShapeType="1"/>
          </p:cNvSpPr>
          <p:nvPr/>
        </p:nvSpPr>
        <p:spPr bwMode="auto">
          <a:xfrm flipV="1">
            <a:off x="5195888" y="1185863"/>
            <a:ext cx="228600" cy="38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30" name="Line 46"/>
          <p:cNvSpPr>
            <a:spLocks noChangeShapeType="1"/>
          </p:cNvSpPr>
          <p:nvPr/>
        </p:nvSpPr>
        <p:spPr bwMode="auto">
          <a:xfrm>
            <a:off x="7629525" y="1123950"/>
            <a:ext cx="347663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31" name="Line 47"/>
          <p:cNvSpPr>
            <a:spLocks noChangeShapeType="1"/>
          </p:cNvSpPr>
          <p:nvPr/>
        </p:nvSpPr>
        <p:spPr bwMode="auto">
          <a:xfrm flipV="1">
            <a:off x="7753350" y="1128713"/>
            <a:ext cx="223838" cy="133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32" name="Line 48"/>
          <p:cNvSpPr>
            <a:spLocks noChangeShapeType="1"/>
          </p:cNvSpPr>
          <p:nvPr/>
        </p:nvSpPr>
        <p:spPr bwMode="auto">
          <a:xfrm>
            <a:off x="7610475" y="1595438"/>
            <a:ext cx="5191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33" name="Line 49"/>
          <p:cNvSpPr>
            <a:spLocks noChangeShapeType="1"/>
          </p:cNvSpPr>
          <p:nvPr/>
        </p:nvSpPr>
        <p:spPr bwMode="auto">
          <a:xfrm>
            <a:off x="7577138" y="3162300"/>
            <a:ext cx="195262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34" name="Line 50"/>
          <p:cNvSpPr>
            <a:spLocks noChangeShapeType="1"/>
          </p:cNvSpPr>
          <p:nvPr/>
        </p:nvSpPr>
        <p:spPr bwMode="auto">
          <a:xfrm>
            <a:off x="7353300" y="4314825"/>
            <a:ext cx="4286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35" name="Line 51"/>
          <p:cNvSpPr>
            <a:spLocks noChangeShapeType="1"/>
          </p:cNvSpPr>
          <p:nvPr/>
        </p:nvSpPr>
        <p:spPr bwMode="auto">
          <a:xfrm flipV="1">
            <a:off x="7415213" y="4314825"/>
            <a:ext cx="371475" cy="142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611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12-2 Neurons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04800" y="1168400"/>
            <a:ext cx="8229600" cy="4953000"/>
          </a:xfrm>
        </p:spPr>
        <p:txBody>
          <a:bodyPr/>
          <a:lstStyle/>
          <a:p>
            <a:pPr>
              <a:lnSpc>
                <a:spcPct val="115000"/>
              </a:lnSpc>
            </a:pPr>
            <a:r>
              <a:rPr lang="en-US" altLang="en-US" b="1" smtClean="0"/>
              <a:t>Anaxonic Neurons</a:t>
            </a:r>
            <a:endParaRPr lang="en-US" altLang="en-US" sz="2400" b="1" smtClean="0"/>
          </a:p>
          <a:p>
            <a:pPr lvl="1">
              <a:lnSpc>
                <a:spcPct val="115000"/>
              </a:lnSpc>
            </a:pPr>
            <a:r>
              <a:rPr lang="en-US" altLang="en-US" smtClean="0"/>
              <a:t>Small</a:t>
            </a:r>
          </a:p>
          <a:p>
            <a:pPr lvl="1">
              <a:lnSpc>
                <a:spcPct val="115000"/>
              </a:lnSpc>
            </a:pPr>
            <a:r>
              <a:rPr lang="en-US" altLang="en-US" smtClean="0"/>
              <a:t>All cell processes look alike</a:t>
            </a:r>
          </a:p>
          <a:p>
            <a:pPr>
              <a:lnSpc>
                <a:spcPct val="115000"/>
              </a:lnSpc>
            </a:pPr>
            <a:r>
              <a:rPr lang="en-US" altLang="en-US" b="1" smtClean="0"/>
              <a:t>Bipolar Neurons</a:t>
            </a:r>
          </a:p>
          <a:p>
            <a:pPr lvl="1">
              <a:lnSpc>
                <a:spcPct val="115000"/>
              </a:lnSpc>
            </a:pPr>
            <a:r>
              <a:rPr lang="en-US" altLang="en-US" smtClean="0"/>
              <a:t>Are small</a:t>
            </a:r>
          </a:p>
          <a:p>
            <a:pPr lvl="1">
              <a:lnSpc>
                <a:spcPct val="115000"/>
              </a:lnSpc>
            </a:pPr>
            <a:r>
              <a:rPr lang="en-US" altLang="en-US" smtClean="0"/>
              <a:t>One dendrite, one axon</a:t>
            </a:r>
          </a:p>
        </p:txBody>
      </p:sp>
      <p:sp>
        <p:nvSpPr>
          <p:cNvPr id="35844" name="Rectangle 2"/>
          <p:cNvSpPr>
            <a:spLocks/>
          </p:cNvSpPr>
          <p:nvPr/>
        </p:nvSpPr>
        <p:spPr bwMode="auto">
          <a:xfrm>
            <a:off x="0" y="0"/>
            <a:ext cx="9144000" cy="152400"/>
          </a:xfrm>
          <a:prstGeom prst="rect">
            <a:avLst/>
          </a:prstGeom>
          <a:solidFill>
            <a:srgbClr val="FF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8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en-US" altLang="en-US" sz="3200"/>
          </a:p>
        </p:txBody>
      </p:sp>
    </p:spTree>
    <p:extLst>
      <p:ext uri="{BB962C8B-B14F-4D97-AF65-F5344CB8AC3E}">
        <p14:creationId xmlns:p14="http://schemas.microsoft.com/office/powerpoint/2010/main" val="42363195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9" descr="figure_12_03a_unlabele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777"/>
          <a:stretch>
            <a:fillRect/>
          </a:stretch>
        </p:blipFill>
        <p:spPr bwMode="auto">
          <a:xfrm>
            <a:off x="3236913" y="279400"/>
            <a:ext cx="2670175" cy="640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5" name="Rectangle 2"/>
          <p:cNvSpPr>
            <a:spLocks noGrp="1"/>
          </p:cNvSpPr>
          <p:nvPr>
            <p:ph type="title" idx="4294967295"/>
          </p:nvPr>
        </p:nvSpPr>
        <p:spPr>
          <a:xfrm>
            <a:off x="152400" y="0"/>
            <a:ext cx="8642350" cy="21431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1200" b="1" smtClean="0">
                <a:solidFill>
                  <a:schemeClr val="tx1"/>
                </a:solidFill>
              </a:rPr>
              <a:t>Figure 12-3a  A Structural Classification of Neurons</a:t>
            </a:r>
          </a:p>
        </p:txBody>
      </p:sp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3775075" y="360363"/>
            <a:ext cx="1700213" cy="24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8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600" b="1"/>
              <a:t>Anaxonic neuron</a:t>
            </a:r>
            <a:endParaRPr lang="en-US" altLang="en-US" sz="1600" b="1" baseline="-25000">
              <a:cs typeface="Arial" charset="0"/>
            </a:endParaRPr>
          </a:p>
        </p:txBody>
      </p:sp>
      <p:sp>
        <p:nvSpPr>
          <p:cNvPr id="38917" name="Text Box 5"/>
          <p:cNvSpPr txBox="1">
            <a:spLocks noChangeArrowheads="1"/>
          </p:cNvSpPr>
          <p:nvPr/>
        </p:nvSpPr>
        <p:spPr bwMode="auto">
          <a:xfrm>
            <a:off x="5399088" y="3386138"/>
            <a:ext cx="449262" cy="41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8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400" b="1"/>
              <a:t>Cell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400" b="1"/>
              <a:t>body</a:t>
            </a:r>
            <a:endParaRPr lang="en-US" altLang="en-US" sz="1400" b="1" baseline="-25000">
              <a:cs typeface="Arial" charset="0"/>
            </a:endParaRPr>
          </a:p>
        </p:txBody>
      </p:sp>
      <p:sp>
        <p:nvSpPr>
          <p:cNvPr id="38918" name="Text Box 6"/>
          <p:cNvSpPr txBox="1">
            <a:spLocks noChangeArrowheads="1"/>
          </p:cNvSpPr>
          <p:nvPr/>
        </p:nvSpPr>
        <p:spPr bwMode="auto">
          <a:xfrm>
            <a:off x="3700463" y="5073650"/>
            <a:ext cx="2044700" cy="1614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8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500" b="1"/>
              <a:t>Anaxonic neurons</a:t>
            </a:r>
          </a:p>
          <a:p>
            <a:pPr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500" b="1"/>
              <a:t>have more than two</a:t>
            </a:r>
          </a:p>
          <a:p>
            <a:pPr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500" b="1"/>
              <a:t>processes, but axons</a:t>
            </a:r>
          </a:p>
          <a:p>
            <a:pPr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500" b="1"/>
              <a:t>cannot be</a:t>
            </a:r>
          </a:p>
          <a:p>
            <a:pPr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500" b="1"/>
              <a:t>distinguished from</a:t>
            </a:r>
          </a:p>
          <a:p>
            <a:pPr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500" b="1"/>
              <a:t>dendrites.</a:t>
            </a:r>
            <a:endParaRPr lang="en-US" altLang="en-US" sz="1500" b="1" baseline="-25000">
              <a:cs typeface="Arial" charset="0"/>
            </a:endParaRPr>
          </a:p>
        </p:txBody>
      </p:sp>
      <p:sp>
        <p:nvSpPr>
          <p:cNvPr id="38919" name="Line 7"/>
          <p:cNvSpPr>
            <a:spLocks noChangeShapeType="1"/>
          </p:cNvSpPr>
          <p:nvPr/>
        </p:nvSpPr>
        <p:spPr bwMode="auto">
          <a:xfrm flipV="1">
            <a:off x="4622800" y="2905125"/>
            <a:ext cx="271463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0" name="Line 8"/>
          <p:cNvSpPr>
            <a:spLocks noChangeShapeType="1"/>
          </p:cNvSpPr>
          <p:nvPr/>
        </p:nvSpPr>
        <p:spPr bwMode="auto">
          <a:xfrm>
            <a:off x="4894263" y="2905125"/>
            <a:ext cx="490537" cy="5286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33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19" descr="figure_12_03b_unlabele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777"/>
          <a:stretch>
            <a:fillRect/>
          </a:stretch>
        </p:blipFill>
        <p:spPr bwMode="auto">
          <a:xfrm>
            <a:off x="3489325" y="298450"/>
            <a:ext cx="2163763" cy="640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39" name="Rectangle 2"/>
          <p:cNvSpPr>
            <a:spLocks noGrp="1"/>
          </p:cNvSpPr>
          <p:nvPr>
            <p:ph type="title" idx="4294967295"/>
          </p:nvPr>
        </p:nvSpPr>
        <p:spPr>
          <a:xfrm>
            <a:off x="152400" y="0"/>
            <a:ext cx="8642350" cy="21431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1200" b="1" smtClean="0">
                <a:solidFill>
                  <a:schemeClr val="tx1"/>
                </a:solidFill>
              </a:rPr>
              <a:t>Figure 12-3b  A Structural Classification of Neurons</a:t>
            </a:r>
          </a:p>
        </p:txBody>
      </p:sp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3873500" y="373063"/>
            <a:ext cx="1490663" cy="220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8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600" b="1"/>
              <a:t>Bipolar neuron</a:t>
            </a:r>
            <a:endParaRPr lang="en-US" altLang="en-US" sz="1600" b="1" baseline="-25000">
              <a:cs typeface="Arial" charset="0"/>
            </a:endParaRPr>
          </a:p>
        </p:txBody>
      </p:sp>
      <p:sp>
        <p:nvSpPr>
          <p:cNvPr id="39941" name="Text Box 5"/>
          <p:cNvSpPr txBox="1">
            <a:spLocks noChangeArrowheads="1"/>
          </p:cNvSpPr>
          <p:nvPr/>
        </p:nvSpPr>
        <p:spPr bwMode="auto">
          <a:xfrm>
            <a:off x="4675188" y="1479550"/>
            <a:ext cx="793750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8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400" b="1"/>
              <a:t>Dendritic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400" b="1"/>
              <a:t>branches</a:t>
            </a:r>
            <a:endParaRPr lang="en-US" altLang="en-US" sz="1400" b="1" baseline="-25000">
              <a:cs typeface="Arial" charset="0"/>
            </a:endParaRPr>
          </a:p>
        </p:txBody>
      </p:sp>
      <p:sp>
        <p:nvSpPr>
          <p:cNvPr id="39942" name="Text Box 6"/>
          <p:cNvSpPr txBox="1">
            <a:spLocks noChangeArrowheads="1"/>
          </p:cNvSpPr>
          <p:nvPr/>
        </p:nvSpPr>
        <p:spPr bwMode="auto">
          <a:xfrm>
            <a:off x="4708525" y="2187575"/>
            <a:ext cx="781050" cy="25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8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400" b="1"/>
              <a:t>Dendrite</a:t>
            </a:r>
            <a:endParaRPr lang="en-US" altLang="en-US" sz="1400" b="1" baseline="-25000">
              <a:cs typeface="Arial" charset="0"/>
            </a:endParaRPr>
          </a:p>
        </p:txBody>
      </p:sp>
      <p:sp>
        <p:nvSpPr>
          <p:cNvPr id="39943" name="Text Box 7"/>
          <p:cNvSpPr txBox="1">
            <a:spLocks noChangeArrowheads="1"/>
          </p:cNvSpPr>
          <p:nvPr/>
        </p:nvSpPr>
        <p:spPr bwMode="auto">
          <a:xfrm>
            <a:off x="4757738" y="2647950"/>
            <a:ext cx="849312" cy="242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8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400" b="1"/>
              <a:t>Cell body</a:t>
            </a:r>
            <a:endParaRPr lang="en-US" altLang="en-US" sz="1400" b="1" baseline="-25000">
              <a:cs typeface="Arial" charset="0"/>
            </a:endParaRPr>
          </a:p>
        </p:txBody>
      </p:sp>
      <p:sp>
        <p:nvSpPr>
          <p:cNvPr id="39944" name="Text Box 8"/>
          <p:cNvSpPr txBox="1">
            <a:spLocks noChangeArrowheads="1"/>
          </p:cNvSpPr>
          <p:nvPr/>
        </p:nvSpPr>
        <p:spPr bwMode="auto">
          <a:xfrm>
            <a:off x="4730750" y="3173413"/>
            <a:ext cx="573088" cy="230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8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400" b="1"/>
              <a:t>Axon</a:t>
            </a:r>
            <a:endParaRPr lang="en-US" altLang="en-US" sz="1400" b="1" baseline="-25000">
              <a:cs typeface="Arial" charset="0"/>
            </a:endParaRPr>
          </a:p>
        </p:txBody>
      </p:sp>
      <p:sp>
        <p:nvSpPr>
          <p:cNvPr id="39945" name="Text Box 9"/>
          <p:cNvSpPr txBox="1">
            <a:spLocks noChangeArrowheads="1"/>
          </p:cNvSpPr>
          <p:nvPr/>
        </p:nvSpPr>
        <p:spPr bwMode="auto">
          <a:xfrm>
            <a:off x="4716463" y="3784600"/>
            <a:ext cx="803275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8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400" b="1"/>
              <a:t>Synaptic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400" b="1"/>
              <a:t>terminals</a:t>
            </a:r>
            <a:endParaRPr lang="en-US" altLang="en-US" sz="1400" b="1" baseline="-25000">
              <a:cs typeface="Arial" charset="0"/>
            </a:endParaRPr>
          </a:p>
        </p:txBody>
      </p:sp>
      <p:sp>
        <p:nvSpPr>
          <p:cNvPr id="39946" name="Text Box 10"/>
          <p:cNvSpPr txBox="1">
            <a:spLocks noChangeArrowheads="1"/>
          </p:cNvSpPr>
          <p:nvPr/>
        </p:nvSpPr>
        <p:spPr bwMode="auto">
          <a:xfrm>
            <a:off x="3921125" y="5094288"/>
            <a:ext cx="1587500" cy="1252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8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600" b="1"/>
              <a:t>Bipolar neurons</a:t>
            </a:r>
          </a:p>
          <a:p>
            <a:pPr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600" b="1"/>
              <a:t>have two</a:t>
            </a:r>
          </a:p>
          <a:p>
            <a:pPr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600" b="1"/>
              <a:t>processes</a:t>
            </a:r>
          </a:p>
          <a:p>
            <a:pPr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600" b="1"/>
              <a:t>separated by the</a:t>
            </a:r>
          </a:p>
          <a:p>
            <a:pPr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600" b="1"/>
              <a:t>cell body.</a:t>
            </a:r>
            <a:endParaRPr lang="en-US" altLang="en-US" sz="1600" b="1" baseline="-25000">
              <a:cs typeface="Arial" charset="0"/>
            </a:endParaRPr>
          </a:p>
        </p:txBody>
      </p:sp>
      <p:sp>
        <p:nvSpPr>
          <p:cNvPr id="39947" name="Line 11"/>
          <p:cNvSpPr>
            <a:spLocks noChangeShapeType="1"/>
          </p:cNvSpPr>
          <p:nvPr/>
        </p:nvSpPr>
        <p:spPr bwMode="auto">
          <a:xfrm>
            <a:off x="4235450" y="1573213"/>
            <a:ext cx="384175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8" name="Line 12"/>
          <p:cNvSpPr>
            <a:spLocks noChangeShapeType="1"/>
          </p:cNvSpPr>
          <p:nvPr/>
        </p:nvSpPr>
        <p:spPr bwMode="auto">
          <a:xfrm flipV="1">
            <a:off x="4378325" y="1573213"/>
            <a:ext cx="246063" cy="904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9" name="Line 13"/>
          <p:cNvSpPr>
            <a:spLocks noChangeShapeType="1"/>
          </p:cNvSpPr>
          <p:nvPr/>
        </p:nvSpPr>
        <p:spPr bwMode="auto">
          <a:xfrm>
            <a:off x="4362450" y="2278063"/>
            <a:ext cx="290513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50" name="Line 14"/>
          <p:cNvSpPr>
            <a:spLocks noChangeShapeType="1"/>
          </p:cNvSpPr>
          <p:nvPr/>
        </p:nvSpPr>
        <p:spPr bwMode="auto">
          <a:xfrm>
            <a:off x="4564063" y="2740025"/>
            <a:ext cx="131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51" name="Line 15"/>
          <p:cNvSpPr>
            <a:spLocks noChangeShapeType="1"/>
          </p:cNvSpPr>
          <p:nvPr/>
        </p:nvSpPr>
        <p:spPr bwMode="auto">
          <a:xfrm>
            <a:off x="4362450" y="3151188"/>
            <a:ext cx="157163" cy="1174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52" name="Line 16"/>
          <p:cNvSpPr>
            <a:spLocks noChangeShapeType="1"/>
          </p:cNvSpPr>
          <p:nvPr/>
        </p:nvSpPr>
        <p:spPr bwMode="auto">
          <a:xfrm>
            <a:off x="4521200" y="3268663"/>
            <a:ext cx="136525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53" name="Line 17"/>
          <p:cNvSpPr>
            <a:spLocks noChangeShapeType="1"/>
          </p:cNvSpPr>
          <p:nvPr/>
        </p:nvSpPr>
        <p:spPr bwMode="auto">
          <a:xfrm>
            <a:off x="4313238" y="3902075"/>
            <a:ext cx="325437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54" name="Line 18"/>
          <p:cNvSpPr>
            <a:spLocks noChangeShapeType="1"/>
          </p:cNvSpPr>
          <p:nvPr/>
        </p:nvSpPr>
        <p:spPr bwMode="auto">
          <a:xfrm flipV="1">
            <a:off x="4360863" y="3905250"/>
            <a:ext cx="277812" cy="101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173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12-2 Neurons</a:t>
            </a:r>
          </a:p>
        </p:txBody>
      </p:sp>
      <p:sp>
        <p:nvSpPr>
          <p:cNvPr id="36867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04800" y="1168400"/>
            <a:ext cx="8382000" cy="5410200"/>
          </a:xfrm>
        </p:spPr>
        <p:txBody>
          <a:bodyPr/>
          <a:lstStyle/>
          <a:p>
            <a:pPr>
              <a:lnSpc>
                <a:spcPct val="115000"/>
              </a:lnSpc>
            </a:pPr>
            <a:r>
              <a:rPr lang="en-US" altLang="en-US" b="1" smtClean="0"/>
              <a:t>Unipolar Neurons</a:t>
            </a:r>
          </a:p>
          <a:p>
            <a:pPr lvl="1">
              <a:lnSpc>
                <a:spcPct val="115000"/>
              </a:lnSpc>
            </a:pPr>
            <a:r>
              <a:rPr lang="en-US" altLang="en-US" smtClean="0"/>
              <a:t>Also called</a:t>
            </a:r>
            <a:r>
              <a:rPr lang="en-US" altLang="en-US" b="1" smtClean="0"/>
              <a:t> </a:t>
            </a:r>
            <a:r>
              <a:rPr lang="en-US" altLang="en-US" i="1" smtClean="0"/>
              <a:t>pseudounipolar neurons</a:t>
            </a:r>
          </a:p>
          <a:p>
            <a:pPr lvl="1">
              <a:lnSpc>
                <a:spcPct val="115000"/>
              </a:lnSpc>
            </a:pPr>
            <a:r>
              <a:rPr lang="en-US" altLang="en-US" smtClean="0"/>
              <a:t>Have very long axons</a:t>
            </a:r>
          </a:p>
          <a:p>
            <a:pPr lvl="1">
              <a:lnSpc>
                <a:spcPct val="115000"/>
              </a:lnSpc>
            </a:pPr>
            <a:r>
              <a:rPr lang="en-US" altLang="en-US" smtClean="0"/>
              <a:t>Fused dendrites and axon </a:t>
            </a:r>
          </a:p>
          <a:p>
            <a:pPr lvl="1">
              <a:lnSpc>
                <a:spcPct val="115000"/>
              </a:lnSpc>
            </a:pPr>
            <a:r>
              <a:rPr lang="en-US" altLang="en-US" smtClean="0"/>
              <a:t>Cell body to one side</a:t>
            </a:r>
          </a:p>
          <a:p>
            <a:pPr>
              <a:lnSpc>
                <a:spcPct val="115000"/>
              </a:lnSpc>
            </a:pPr>
            <a:r>
              <a:rPr lang="en-US" altLang="en-US" b="1" smtClean="0"/>
              <a:t>Multipolar Neurons</a:t>
            </a:r>
            <a:endParaRPr lang="en-US" altLang="en-US" sz="3200" b="1" smtClean="0"/>
          </a:p>
          <a:p>
            <a:pPr lvl="1">
              <a:lnSpc>
                <a:spcPct val="115000"/>
              </a:lnSpc>
            </a:pPr>
            <a:r>
              <a:rPr lang="en-US" altLang="en-US" smtClean="0"/>
              <a:t>Have very long axons</a:t>
            </a:r>
          </a:p>
          <a:p>
            <a:pPr lvl="1">
              <a:lnSpc>
                <a:spcPct val="115000"/>
              </a:lnSpc>
            </a:pPr>
            <a:r>
              <a:rPr lang="en-US" altLang="en-US" smtClean="0"/>
              <a:t>Multiple dendrites, one axon</a:t>
            </a:r>
          </a:p>
        </p:txBody>
      </p:sp>
      <p:sp>
        <p:nvSpPr>
          <p:cNvPr id="36868" name="Rectangle 2"/>
          <p:cNvSpPr>
            <a:spLocks/>
          </p:cNvSpPr>
          <p:nvPr/>
        </p:nvSpPr>
        <p:spPr bwMode="auto">
          <a:xfrm>
            <a:off x="0" y="0"/>
            <a:ext cx="9144000" cy="152400"/>
          </a:xfrm>
          <a:prstGeom prst="rect">
            <a:avLst/>
          </a:prstGeom>
          <a:solidFill>
            <a:srgbClr val="FF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8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en-US" altLang="en-US" sz="3200"/>
          </a:p>
        </p:txBody>
      </p:sp>
    </p:spTree>
    <p:extLst>
      <p:ext uri="{BB962C8B-B14F-4D97-AF65-F5344CB8AC3E}">
        <p14:creationId xmlns:p14="http://schemas.microsoft.com/office/powerpoint/2010/main" val="31812841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12-2 Neurons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81100"/>
            <a:ext cx="8229600" cy="5257800"/>
          </a:xfrm>
        </p:spPr>
        <p:txBody>
          <a:bodyPr/>
          <a:lstStyle/>
          <a:p>
            <a:pPr>
              <a:lnSpc>
                <a:spcPct val="130000"/>
              </a:lnSpc>
            </a:pPr>
            <a:r>
              <a:rPr lang="en-US" altLang="en-US" sz="2400" dirty="0" smtClean="0"/>
              <a:t>The </a:t>
            </a:r>
            <a:r>
              <a:rPr lang="en-US" altLang="en-US" sz="2400" b="1" dirty="0" smtClean="0"/>
              <a:t>Cell Body</a:t>
            </a:r>
          </a:p>
          <a:p>
            <a:pPr lvl="1">
              <a:lnSpc>
                <a:spcPct val="130000"/>
              </a:lnSpc>
            </a:pPr>
            <a:r>
              <a:rPr lang="en-US" altLang="en-US" dirty="0" smtClean="0"/>
              <a:t>Large nucleus and nucleolus </a:t>
            </a:r>
          </a:p>
          <a:p>
            <a:pPr lvl="1">
              <a:lnSpc>
                <a:spcPct val="130000"/>
              </a:lnSpc>
            </a:pPr>
            <a:r>
              <a:rPr lang="en-US" altLang="en-US" dirty="0" smtClean="0"/>
              <a:t>Mitochondria </a:t>
            </a:r>
            <a:r>
              <a:rPr lang="en-US" altLang="en-US" dirty="0" smtClean="0"/>
              <a:t>(produce energy)</a:t>
            </a:r>
          </a:p>
          <a:p>
            <a:pPr lvl="1">
              <a:lnSpc>
                <a:spcPct val="130000"/>
              </a:lnSpc>
            </a:pPr>
            <a:r>
              <a:rPr lang="en-US" altLang="en-US" dirty="0" smtClean="0"/>
              <a:t>RER and ribosomes (produce neurotransmitters)</a:t>
            </a:r>
          </a:p>
        </p:txBody>
      </p:sp>
      <p:sp>
        <p:nvSpPr>
          <p:cNvPr id="18436" name="Rectangle 2"/>
          <p:cNvSpPr>
            <a:spLocks/>
          </p:cNvSpPr>
          <p:nvPr/>
        </p:nvSpPr>
        <p:spPr bwMode="auto">
          <a:xfrm>
            <a:off x="0" y="0"/>
            <a:ext cx="9144000" cy="152400"/>
          </a:xfrm>
          <a:prstGeom prst="rect">
            <a:avLst/>
          </a:prstGeom>
          <a:solidFill>
            <a:srgbClr val="FF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8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en-US" altLang="en-US" sz="3200"/>
          </a:p>
        </p:txBody>
      </p:sp>
    </p:spTree>
    <p:extLst>
      <p:ext uri="{BB962C8B-B14F-4D97-AF65-F5344CB8AC3E}">
        <p14:creationId xmlns:p14="http://schemas.microsoft.com/office/powerpoint/2010/main" val="40585998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0" descr="figure_12_03c_unlabele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777"/>
          <a:stretch>
            <a:fillRect/>
          </a:stretch>
        </p:blipFill>
        <p:spPr bwMode="auto">
          <a:xfrm>
            <a:off x="3254375" y="288925"/>
            <a:ext cx="2633663" cy="640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3" name="Rectangle 2"/>
          <p:cNvSpPr>
            <a:spLocks noGrp="1"/>
          </p:cNvSpPr>
          <p:nvPr>
            <p:ph type="title" idx="4294967295"/>
          </p:nvPr>
        </p:nvSpPr>
        <p:spPr>
          <a:xfrm>
            <a:off x="152400" y="0"/>
            <a:ext cx="8642350" cy="21431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1200" b="1" smtClean="0">
                <a:solidFill>
                  <a:schemeClr val="tx1"/>
                </a:solidFill>
              </a:rPr>
              <a:t>Figure 12-3c  A Structural Classification of Neurons</a:t>
            </a:r>
          </a:p>
        </p:txBody>
      </p:sp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3810000" y="376238"/>
            <a:ext cx="1771650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8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600" b="1"/>
              <a:t>Unipolar neuron</a:t>
            </a:r>
            <a:endParaRPr lang="en-US" altLang="en-US" sz="1600" b="1" baseline="-25000">
              <a:cs typeface="Arial" charset="0"/>
            </a:endParaRPr>
          </a:p>
        </p:txBody>
      </p:sp>
      <p:sp>
        <p:nvSpPr>
          <p:cNvPr id="40965" name="Text Box 5"/>
          <p:cNvSpPr txBox="1">
            <a:spLocks noChangeArrowheads="1"/>
          </p:cNvSpPr>
          <p:nvPr/>
        </p:nvSpPr>
        <p:spPr bwMode="auto">
          <a:xfrm>
            <a:off x="4552950" y="1709738"/>
            <a:ext cx="609600" cy="23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8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400" b="1"/>
              <a:t>Axon</a:t>
            </a:r>
            <a:endParaRPr lang="en-US" altLang="en-US" sz="1400" b="1" baseline="-25000">
              <a:cs typeface="Arial" charset="0"/>
            </a:endParaRPr>
          </a:p>
        </p:txBody>
      </p:sp>
      <p:sp>
        <p:nvSpPr>
          <p:cNvPr id="40966" name="Text Box 6"/>
          <p:cNvSpPr txBox="1">
            <a:spLocks noChangeArrowheads="1"/>
          </p:cNvSpPr>
          <p:nvPr/>
        </p:nvSpPr>
        <p:spPr bwMode="auto">
          <a:xfrm>
            <a:off x="4533900" y="3700463"/>
            <a:ext cx="609600" cy="23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8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400" b="1"/>
              <a:t>Axon</a:t>
            </a:r>
            <a:endParaRPr lang="en-US" altLang="en-US" sz="1400" b="1" baseline="-25000">
              <a:cs typeface="Arial" charset="0"/>
            </a:endParaRPr>
          </a:p>
        </p:txBody>
      </p:sp>
      <p:sp>
        <p:nvSpPr>
          <p:cNvPr id="40967" name="Text Box 7"/>
          <p:cNvSpPr txBox="1">
            <a:spLocks noChangeArrowheads="1"/>
          </p:cNvSpPr>
          <p:nvPr/>
        </p:nvSpPr>
        <p:spPr bwMode="auto">
          <a:xfrm>
            <a:off x="4865688" y="4568825"/>
            <a:ext cx="854075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8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400" b="1"/>
              <a:t>Synaptic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400" b="1"/>
              <a:t>terminals</a:t>
            </a:r>
            <a:endParaRPr lang="en-US" altLang="en-US" sz="1400" b="1" baseline="-25000">
              <a:cs typeface="Arial" charset="0"/>
            </a:endParaRPr>
          </a:p>
        </p:txBody>
      </p:sp>
      <p:sp>
        <p:nvSpPr>
          <p:cNvPr id="40968" name="Text Box 8"/>
          <p:cNvSpPr txBox="1">
            <a:spLocks noChangeArrowheads="1"/>
          </p:cNvSpPr>
          <p:nvPr/>
        </p:nvSpPr>
        <p:spPr bwMode="auto">
          <a:xfrm>
            <a:off x="5140325" y="2854325"/>
            <a:ext cx="525463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8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400" b="1"/>
              <a:t>Cell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400" b="1"/>
              <a:t>body</a:t>
            </a:r>
            <a:endParaRPr lang="en-US" altLang="en-US" sz="1400" b="1" baseline="-25000">
              <a:cs typeface="Arial" charset="0"/>
            </a:endParaRPr>
          </a:p>
        </p:txBody>
      </p:sp>
      <p:sp>
        <p:nvSpPr>
          <p:cNvPr id="40969" name="Text Box 9"/>
          <p:cNvSpPr txBox="1">
            <a:spLocks noChangeArrowheads="1"/>
          </p:cNvSpPr>
          <p:nvPr/>
        </p:nvSpPr>
        <p:spPr bwMode="auto">
          <a:xfrm>
            <a:off x="4557713" y="860425"/>
            <a:ext cx="830262" cy="25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8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400" b="1"/>
              <a:t>Dendrites</a:t>
            </a:r>
            <a:endParaRPr lang="en-US" altLang="en-US" sz="1400" b="1" baseline="-25000">
              <a:cs typeface="Arial" charset="0"/>
            </a:endParaRPr>
          </a:p>
        </p:txBody>
      </p:sp>
      <p:sp>
        <p:nvSpPr>
          <p:cNvPr id="40970" name="Text Box 10"/>
          <p:cNvSpPr txBox="1">
            <a:spLocks noChangeArrowheads="1"/>
          </p:cNvSpPr>
          <p:nvPr/>
        </p:nvSpPr>
        <p:spPr bwMode="auto">
          <a:xfrm>
            <a:off x="4556125" y="1185863"/>
            <a:ext cx="865188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8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400" b="1"/>
              <a:t>Initial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400" b="1"/>
              <a:t>segment</a:t>
            </a:r>
            <a:endParaRPr lang="en-US" altLang="en-US" sz="1400" b="1" baseline="-25000">
              <a:cs typeface="Arial" charset="0"/>
            </a:endParaRPr>
          </a:p>
        </p:txBody>
      </p:sp>
      <p:sp>
        <p:nvSpPr>
          <p:cNvPr id="40971" name="Text Box 11"/>
          <p:cNvSpPr txBox="1">
            <a:spLocks noChangeArrowheads="1"/>
          </p:cNvSpPr>
          <p:nvPr/>
        </p:nvSpPr>
        <p:spPr bwMode="auto">
          <a:xfrm>
            <a:off x="3692525" y="5080000"/>
            <a:ext cx="2005013" cy="154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8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600" b="1"/>
              <a:t>Unipolar neurons</a:t>
            </a:r>
          </a:p>
          <a:p>
            <a:pPr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600" b="1"/>
              <a:t>have a single</a:t>
            </a:r>
          </a:p>
          <a:p>
            <a:pPr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600" b="1"/>
              <a:t>elongate process,</a:t>
            </a:r>
          </a:p>
          <a:p>
            <a:pPr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600" b="1"/>
              <a:t>with the cell body</a:t>
            </a:r>
          </a:p>
          <a:p>
            <a:pPr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600" b="1"/>
              <a:t>situated off to the</a:t>
            </a:r>
          </a:p>
          <a:p>
            <a:pPr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600" b="1"/>
              <a:t>side.</a:t>
            </a:r>
            <a:endParaRPr lang="en-US" altLang="en-US" sz="1600" b="1" baseline="-25000">
              <a:cs typeface="Arial" charset="0"/>
            </a:endParaRPr>
          </a:p>
        </p:txBody>
      </p:sp>
      <p:sp>
        <p:nvSpPr>
          <p:cNvPr id="40972" name="Line 12"/>
          <p:cNvSpPr>
            <a:spLocks noChangeShapeType="1"/>
          </p:cNvSpPr>
          <p:nvPr/>
        </p:nvSpPr>
        <p:spPr bwMode="auto">
          <a:xfrm>
            <a:off x="4660900" y="4676775"/>
            <a:ext cx="155575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73" name="Line 13"/>
          <p:cNvSpPr>
            <a:spLocks noChangeShapeType="1"/>
          </p:cNvSpPr>
          <p:nvPr/>
        </p:nvSpPr>
        <p:spPr bwMode="auto">
          <a:xfrm flipV="1">
            <a:off x="4397375" y="4681538"/>
            <a:ext cx="423863" cy="203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74" name="Line 14"/>
          <p:cNvSpPr>
            <a:spLocks noChangeShapeType="1"/>
          </p:cNvSpPr>
          <p:nvPr/>
        </p:nvSpPr>
        <p:spPr bwMode="auto">
          <a:xfrm>
            <a:off x="4286250" y="3805238"/>
            <a:ext cx="206375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75" name="Line 15"/>
          <p:cNvSpPr>
            <a:spLocks noChangeShapeType="1"/>
          </p:cNvSpPr>
          <p:nvPr/>
        </p:nvSpPr>
        <p:spPr bwMode="auto">
          <a:xfrm flipV="1">
            <a:off x="4976813" y="2947988"/>
            <a:ext cx="13970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76" name="Line 16"/>
          <p:cNvSpPr>
            <a:spLocks noChangeShapeType="1"/>
          </p:cNvSpPr>
          <p:nvPr/>
        </p:nvSpPr>
        <p:spPr bwMode="auto">
          <a:xfrm>
            <a:off x="4270375" y="1809750"/>
            <a:ext cx="22225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77" name="Line 17"/>
          <p:cNvSpPr>
            <a:spLocks noChangeShapeType="1"/>
          </p:cNvSpPr>
          <p:nvPr/>
        </p:nvSpPr>
        <p:spPr bwMode="auto">
          <a:xfrm>
            <a:off x="4208463" y="1266825"/>
            <a:ext cx="284162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78" name="Line 18"/>
          <p:cNvSpPr>
            <a:spLocks noChangeShapeType="1"/>
          </p:cNvSpPr>
          <p:nvPr/>
        </p:nvSpPr>
        <p:spPr bwMode="auto">
          <a:xfrm>
            <a:off x="4002088" y="957263"/>
            <a:ext cx="490537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79" name="Line 19"/>
          <p:cNvSpPr>
            <a:spLocks noChangeShapeType="1"/>
          </p:cNvSpPr>
          <p:nvPr/>
        </p:nvSpPr>
        <p:spPr bwMode="auto">
          <a:xfrm flipV="1">
            <a:off x="4230688" y="962025"/>
            <a:ext cx="266700" cy="428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951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16" descr="figure_12_03d_unlabele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777"/>
          <a:stretch>
            <a:fillRect/>
          </a:stretch>
        </p:blipFill>
        <p:spPr bwMode="auto">
          <a:xfrm>
            <a:off x="3248025" y="298450"/>
            <a:ext cx="2646363" cy="640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987" name="Rectangle 2"/>
          <p:cNvSpPr>
            <a:spLocks noGrp="1"/>
          </p:cNvSpPr>
          <p:nvPr>
            <p:ph type="title" idx="4294967295"/>
          </p:nvPr>
        </p:nvSpPr>
        <p:spPr>
          <a:xfrm>
            <a:off x="152400" y="0"/>
            <a:ext cx="8642350" cy="21431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1200" b="1" smtClean="0">
                <a:solidFill>
                  <a:schemeClr val="tx1"/>
                </a:solidFill>
              </a:rPr>
              <a:t>Figure 12-3d  A Structural Classification of Neurons</a:t>
            </a:r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3733800" y="374650"/>
            <a:ext cx="1731963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8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600" b="1"/>
              <a:t>Multipolar neuron</a:t>
            </a:r>
            <a:endParaRPr lang="en-US" altLang="en-US" sz="1600" b="1" baseline="-25000">
              <a:cs typeface="Arial" charset="0"/>
            </a:endParaRPr>
          </a:p>
        </p:txBody>
      </p:sp>
      <p:sp>
        <p:nvSpPr>
          <p:cNvPr id="41989" name="Text Box 5"/>
          <p:cNvSpPr txBox="1">
            <a:spLocks noChangeArrowheads="1"/>
          </p:cNvSpPr>
          <p:nvPr/>
        </p:nvSpPr>
        <p:spPr bwMode="auto">
          <a:xfrm>
            <a:off x="4692650" y="3189288"/>
            <a:ext cx="595313" cy="23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8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400" b="1"/>
              <a:t>Axon</a:t>
            </a:r>
            <a:endParaRPr lang="en-US" altLang="en-US" sz="1400" b="1" baseline="-25000">
              <a:cs typeface="Arial" charset="0"/>
            </a:endParaRPr>
          </a:p>
        </p:txBody>
      </p:sp>
      <p:sp>
        <p:nvSpPr>
          <p:cNvPr id="41990" name="Text Box 6"/>
          <p:cNvSpPr txBox="1">
            <a:spLocks noChangeArrowheads="1"/>
          </p:cNvSpPr>
          <p:nvPr/>
        </p:nvSpPr>
        <p:spPr bwMode="auto">
          <a:xfrm>
            <a:off x="4708525" y="4543425"/>
            <a:ext cx="835025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8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400" b="1"/>
              <a:t>Synaptic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400" b="1"/>
              <a:t>terminals</a:t>
            </a:r>
            <a:endParaRPr lang="en-US" altLang="en-US" sz="1400" b="1" baseline="-25000">
              <a:cs typeface="Arial" charset="0"/>
            </a:endParaRPr>
          </a:p>
        </p:txBody>
      </p:sp>
      <p:sp>
        <p:nvSpPr>
          <p:cNvPr id="41991" name="Text Box 7"/>
          <p:cNvSpPr txBox="1">
            <a:spLocks noChangeArrowheads="1"/>
          </p:cNvSpPr>
          <p:nvPr/>
        </p:nvSpPr>
        <p:spPr bwMode="auto">
          <a:xfrm>
            <a:off x="5124450" y="1360488"/>
            <a:ext cx="514350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8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400" b="1"/>
              <a:t>Cell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400" b="1"/>
              <a:t>body</a:t>
            </a:r>
            <a:endParaRPr lang="en-US" altLang="en-US" sz="1400" b="1" baseline="-25000">
              <a:cs typeface="Arial" charset="0"/>
            </a:endParaRPr>
          </a:p>
        </p:txBody>
      </p:sp>
      <p:sp>
        <p:nvSpPr>
          <p:cNvPr id="41992" name="Text Box 8"/>
          <p:cNvSpPr txBox="1">
            <a:spLocks noChangeArrowheads="1"/>
          </p:cNvSpPr>
          <p:nvPr/>
        </p:nvSpPr>
        <p:spPr bwMode="auto">
          <a:xfrm>
            <a:off x="4933950" y="817563"/>
            <a:ext cx="811213" cy="25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8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400" b="1"/>
              <a:t>Dendrites</a:t>
            </a:r>
            <a:endParaRPr lang="en-US" altLang="en-US" sz="1400" b="1" baseline="-25000">
              <a:cs typeface="Arial" charset="0"/>
            </a:endParaRPr>
          </a:p>
        </p:txBody>
      </p:sp>
      <p:sp>
        <p:nvSpPr>
          <p:cNvPr id="41993" name="Text Box 9"/>
          <p:cNvSpPr txBox="1">
            <a:spLocks noChangeArrowheads="1"/>
          </p:cNvSpPr>
          <p:nvPr/>
        </p:nvSpPr>
        <p:spPr bwMode="auto">
          <a:xfrm>
            <a:off x="3675063" y="5084763"/>
            <a:ext cx="2098675" cy="1257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8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600" b="1"/>
              <a:t>Multipolar neurons</a:t>
            </a:r>
          </a:p>
          <a:p>
            <a:pPr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600" b="1"/>
              <a:t>have more than two</a:t>
            </a:r>
          </a:p>
          <a:p>
            <a:pPr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600" b="1"/>
              <a:t>processes; there is a</a:t>
            </a:r>
          </a:p>
          <a:p>
            <a:pPr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600" b="1"/>
              <a:t>single axon and</a:t>
            </a:r>
          </a:p>
          <a:p>
            <a:pPr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600" b="1"/>
              <a:t>multiple dendrites.</a:t>
            </a:r>
            <a:endParaRPr lang="en-US" altLang="en-US" sz="1600" b="1" baseline="-25000">
              <a:cs typeface="Arial" charset="0"/>
            </a:endParaRPr>
          </a:p>
        </p:txBody>
      </p:sp>
      <p:sp>
        <p:nvSpPr>
          <p:cNvPr id="41994" name="Line 10"/>
          <p:cNvSpPr>
            <a:spLocks noChangeShapeType="1"/>
          </p:cNvSpPr>
          <p:nvPr/>
        </p:nvSpPr>
        <p:spPr bwMode="auto">
          <a:xfrm>
            <a:off x="4475163" y="908050"/>
            <a:ext cx="396875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5" name="Line 11"/>
          <p:cNvSpPr>
            <a:spLocks noChangeShapeType="1"/>
          </p:cNvSpPr>
          <p:nvPr/>
        </p:nvSpPr>
        <p:spPr bwMode="auto">
          <a:xfrm flipV="1">
            <a:off x="4616450" y="908050"/>
            <a:ext cx="255588" cy="1492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6" name="Line 12"/>
          <p:cNvSpPr>
            <a:spLocks noChangeShapeType="1"/>
          </p:cNvSpPr>
          <p:nvPr/>
        </p:nvSpPr>
        <p:spPr bwMode="auto">
          <a:xfrm>
            <a:off x="4449763" y="1455738"/>
            <a:ext cx="627062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7" name="Line 13"/>
          <p:cNvSpPr>
            <a:spLocks noChangeShapeType="1"/>
          </p:cNvSpPr>
          <p:nvPr/>
        </p:nvSpPr>
        <p:spPr bwMode="auto">
          <a:xfrm>
            <a:off x="4414838" y="3294063"/>
            <a:ext cx="2238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8" name="Line 14"/>
          <p:cNvSpPr>
            <a:spLocks noChangeShapeType="1"/>
          </p:cNvSpPr>
          <p:nvPr/>
        </p:nvSpPr>
        <p:spPr bwMode="auto">
          <a:xfrm>
            <a:off x="4148138" y="4641850"/>
            <a:ext cx="490537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9" name="Line 15"/>
          <p:cNvSpPr>
            <a:spLocks noChangeShapeType="1"/>
          </p:cNvSpPr>
          <p:nvPr/>
        </p:nvSpPr>
        <p:spPr bwMode="auto">
          <a:xfrm flipV="1">
            <a:off x="4217988" y="4641850"/>
            <a:ext cx="425450" cy="1603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851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12-2 Neurons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04900"/>
            <a:ext cx="8229600" cy="4754563"/>
          </a:xfrm>
        </p:spPr>
        <p:txBody>
          <a:bodyPr/>
          <a:lstStyle/>
          <a:p>
            <a:pPr marL="355600" indent="-355600">
              <a:lnSpc>
                <a:spcPct val="135000"/>
              </a:lnSpc>
            </a:pPr>
            <a:r>
              <a:rPr lang="en-US" altLang="en-US" smtClean="0"/>
              <a:t>Three Functional Classifications of Neurons</a:t>
            </a:r>
          </a:p>
          <a:p>
            <a:pPr marL="979488" lvl="1" indent="-457200">
              <a:lnSpc>
                <a:spcPct val="135000"/>
              </a:lnSpc>
              <a:buFont typeface="Times" pitchFamily="84" charset="0"/>
              <a:buAutoNum type="arabicPeriod"/>
            </a:pPr>
            <a:r>
              <a:rPr lang="en-US" altLang="en-US" b="1" smtClean="0"/>
              <a:t>Sensory neurons</a:t>
            </a:r>
          </a:p>
          <a:p>
            <a:pPr marL="1400175" lvl="2" indent="-419100">
              <a:lnSpc>
                <a:spcPct val="135000"/>
              </a:lnSpc>
            </a:pPr>
            <a:r>
              <a:rPr lang="en-US" altLang="en-US" i="1" smtClean="0"/>
              <a:t>Afferent neurons</a:t>
            </a:r>
            <a:r>
              <a:rPr lang="en-US" altLang="en-US" smtClean="0"/>
              <a:t> of PNS</a:t>
            </a:r>
          </a:p>
          <a:p>
            <a:pPr marL="979488" lvl="1" indent="-457200">
              <a:lnSpc>
                <a:spcPct val="135000"/>
              </a:lnSpc>
              <a:buFont typeface="Times" pitchFamily="84" charset="0"/>
              <a:buAutoNum type="arabicPeriod"/>
            </a:pPr>
            <a:r>
              <a:rPr lang="en-US" altLang="en-US" b="1" smtClean="0"/>
              <a:t>Motor neurons</a:t>
            </a:r>
          </a:p>
          <a:p>
            <a:pPr marL="1400175" lvl="2" indent="-419100">
              <a:lnSpc>
                <a:spcPct val="135000"/>
              </a:lnSpc>
            </a:pPr>
            <a:r>
              <a:rPr lang="en-US" altLang="en-US" i="1" smtClean="0"/>
              <a:t>Efferent neurons</a:t>
            </a:r>
            <a:r>
              <a:rPr lang="en-US" altLang="en-US" smtClean="0"/>
              <a:t> of PNS</a:t>
            </a:r>
          </a:p>
          <a:p>
            <a:pPr marL="979488" lvl="1" indent="-457200">
              <a:lnSpc>
                <a:spcPct val="135000"/>
              </a:lnSpc>
              <a:buFont typeface="Times" pitchFamily="84" charset="0"/>
              <a:buAutoNum type="arabicPeriod"/>
            </a:pPr>
            <a:r>
              <a:rPr lang="en-US" altLang="en-US" b="1" smtClean="0"/>
              <a:t>Interneurons</a:t>
            </a:r>
          </a:p>
          <a:p>
            <a:pPr marL="1400175" lvl="2" indent="-419100">
              <a:lnSpc>
                <a:spcPct val="135000"/>
              </a:lnSpc>
            </a:pPr>
            <a:r>
              <a:rPr lang="en-US" altLang="en-US" i="1" smtClean="0"/>
              <a:t>Association neurons</a:t>
            </a:r>
            <a:endParaRPr lang="en-US" altLang="en-US" smtClean="0"/>
          </a:p>
        </p:txBody>
      </p:sp>
      <p:sp>
        <p:nvSpPr>
          <p:cNvPr id="43012" name="Rectangle 2"/>
          <p:cNvSpPr>
            <a:spLocks/>
          </p:cNvSpPr>
          <p:nvPr/>
        </p:nvSpPr>
        <p:spPr bwMode="auto">
          <a:xfrm>
            <a:off x="0" y="0"/>
            <a:ext cx="9144000" cy="152400"/>
          </a:xfrm>
          <a:prstGeom prst="rect">
            <a:avLst/>
          </a:prstGeom>
          <a:solidFill>
            <a:srgbClr val="FF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8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en-US" altLang="en-US" sz="3200"/>
          </a:p>
        </p:txBody>
      </p:sp>
    </p:spTree>
    <p:extLst>
      <p:ext uri="{BB962C8B-B14F-4D97-AF65-F5344CB8AC3E}">
        <p14:creationId xmlns:p14="http://schemas.microsoft.com/office/powerpoint/2010/main" val="263083567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12-2 Neurons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8229600" cy="5446713"/>
          </a:xfrm>
        </p:spPr>
        <p:txBody>
          <a:bodyPr>
            <a:normAutofit/>
          </a:bodyPr>
          <a:lstStyle/>
          <a:p>
            <a:pPr>
              <a:lnSpc>
                <a:spcPct val="130000"/>
              </a:lnSpc>
            </a:pPr>
            <a:r>
              <a:rPr lang="en-US" altLang="en-US" sz="2800" dirty="0" smtClean="0"/>
              <a:t>Functions of</a:t>
            </a:r>
            <a:r>
              <a:rPr lang="en-US" altLang="en-US" sz="2800" b="1" dirty="0" smtClean="0"/>
              <a:t> Sensory Neurons</a:t>
            </a:r>
          </a:p>
          <a:p>
            <a:pPr lvl="1">
              <a:lnSpc>
                <a:spcPct val="130000"/>
              </a:lnSpc>
            </a:pPr>
            <a:r>
              <a:rPr lang="en-US" altLang="en-US" sz="2400" dirty="0" smtClean="0"/>
              <a:t>Monitor internal environment (</a:t>
            </a:r>
            <a:r>
              <a:rPr lang="en-US" altLang="en-US" sz="2400" b="1" dirty="0" smtClean="0"/>
              <a:t>visceral sensory neurons</a:t>
            </a:r>
            <a:r>
              <a:rPr lang="en-US" altLang="en-US" sz="2400" dirty="0" smtClean="0"/>
              <a:t>)</a:t>
            </a:r>
          </a:p>
          <a:p>
            <a:pPr lvl="1">
              <a:lnSpc>
                <a:spcPct val="130000"/>
              </a:lnSpc>
            </a:pPr>
            <a:r>
              <a:rPr lang="en-US" altLang="en-US" sz="2400" dirty="0" smtClean="0"/>
              <a:t>Monitor effects of external environment (</a:t>
            </a:r>
            <a:r>
              <a:rPr lang="en-US" altLang="en-US" sz="2400" b="1" dirty="0" smtClean="0"/>
              <a:t>somatic sensory neurons</a:t>
            </a:r>
            <a:r>
              <a:rPr lang="en-US" altLang="en-US" sz="2400" dirty="0" smtClean="0"/>
              <a:t>)</a:t>
            </a:r>
            <a:endParaRPr lang="en-US" altLang="en-US" sz="2400" dirty="0" smtClean="0"/>
          </a:p>
        </p:txBody>
      </p:sp>
      <p:sp>
        <p:nvSpPr>
          <p:cNvPr id="44036" name="Rectangle 2"/>
          <p:cNvSpPr>
            <a:spLocks/>
          </p:cNvSpPr>
          <p:nvPr/>
        </p:nvSpPr>
        <p:spPr bwMode="auto">
          <a:xfrm>
            <a:off x="0" y="0"/>
            <a:ext cx="9144000" cy="152400"/>
          </a:xfrm>
          <a:prstGeom prst="rect">
            <a:avLst/>
          </a:prstGeom>
          <a:solidFill>
            <a:srgbClr val="FF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8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en-US" altLang="en-US" sz="3200"/>
          </a:p>
        </p:txBody>
      </p:sp>
    </p:spTree>
    <p:extLst>
      <p:ext uri="{BB962C8B-B14F-4D97-AF65-F5344CB8AC3E}">
        <p14:creationId xmlns:p14="http://schemas.microsoft.com/office/powerpoint/2010/main" val="330653130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12-2 Neurons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534400" cy="5446713"/>
          </a:xfrm>
        </p:spPr>
        <p:txBody>
          <a:bodyPr/>
          <a:lstStyle/>
          <a:p>
            <a:pPr marL="355600" indent="-355600"/>
            <a:r>
              <a:rPr lang="en-US" altLang="en-US" smtClean="0"/>
              <a:t>Three Types of Sensory Receptors</a:t>
            </a:r>
            <a:endParaRPr lang="en-US" altLang="en-US" sz="2400" smtClean="0"/>
          </a:p>
          <a:p>
            <a:pPr marL="966788" lvl="1" indent="-457200">
              <a:buFont typeface="Times" pitchFamily="84" charset="0"/>
              <a:buAutoNum type="arabicPeriod"/>
            </a:pPr>
            <a:r>
              <a:rPr lang="en-US" altLang="en-US" b="1" smtClean="0"/>
              <a:t>Interoceptors</a:t>
            </a:r>
          </a:p>
          <a:p>
            <a:pPr marL="1387475" lvl="2" indent="-419100"/>
            <a:r>
              <a:rPr lang="en-US" altLang="en-US" smtClean="0"/>
              <a:t>Monitor internal systems (digestive, respiratory, cardiovascular, urinary, reproductive) </a:t>
            </a:r>
          </a:p>
          <a:p>
            <a:pPr marL="1387475" lvl="2" indent="-419100"/>
            <a:r>
              <a:rPr lang="en-US" altLang="en-US" smtClean="0"/>
              <a:t>Internal senses (taste, deep pressure, pain)</a:t>
            </a:r>
          </a:p>
          <a:p>
            <a:pPr marL="966788" lvl="1" indent="-457200">
              <a:buFont typeface="Times" pitchFamily="84" charset="0"/>
              <a:buAutoNum type="arabicPeriod"/>
            </a:pPr>
            <a:r>
              <a:rPr lang="en-US" altLang="en-US" b="1" smtClean="0"/>
              <a:t>Exteroceptors</a:t>
            </a:r>
            <a:endParaRPr lang="en-US" altLang="en-US" sz="2000" b="1" smtClean="0"/>
          </a:p>
          <a:p>
            <a:pPr marL="1387475" lvl="2" indent="-419100"/>
            <a:r>
              <a:rPr lang="en-US" altLang="en-US" smtClean="0"/>
              <a:t>External senses (touch, temperature, pressure)</a:t>
            </a:r>
          </a:p>
          <a:p>
            <a:pPr marL="1387475" lvl="2" indent="-419100"/>
            <a:r>
              <a:rPr lang="en-US" altLang="en-US" smtClean="0"/>
              <a:t>Distance senses (sight, smell, hearing)</a:t>
            </a:r>
          </a:p>
          <a:p>
            <a:pPr marL="966788" lvl="1" indent="-457200">
              <a:buFont typeface="Times" pitchFamily="84" charset="0"/>
              <a:buAutoNum type="arabicPeriod"/>
            </a:pPr>
            <a:r>
              <a:rPr lang="en-US" altLang="en-US" b="1" smtClean="0"/>
              <a:t>Proprioceptors</a:t>
            </a:r>
            <a:endParaRPr lang="en-US" altLang="en-US" sz="2000" b="1" smtClean="0"/>
          </a:p>
          <a:p>
            <a:pPr marL="1387475" lvl="2" indent="-419100"/>
            <a:r>
              <a:rPr lang="en-US" altLang="en-US" smtClean="0"/>
              <a:t>Monitor position and movement (skeletal muscles and joints)</a:t>
            </a:r>
          </a:p>
        </p:txBody>
      </p:sp>
      <p:sp>
        <p:nvSpPr>
          <p:cNvPr id="45060" name="Rectangle 2"/>
          <p:cNvSpPr>
            <a:spLocks/>
          </p:cNvSpPr>
          <p:nvPr/>
        </p:nvSpPr>
        <p:spPr bwMode="auto">
          <a:xfrm>
            <a:off x="0" y="0"/>
            <a:ext cx="9144000" cy="152400"/>
          </a:xfrm>
          <a:prstGeom prst="rect">
            <a:avLst/>
          </a:prstGeom>
          <a:solidFill>
            <a:srgbClr val="FF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8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en-US" altLang="en-US" sz="3200"/>
          </a:p>
        </p:txBody>
      </p:sp>
    </p:spTree>
    <p:extLst>
      <p:ext uri="{BB962C8B-B14F-4D97-AF65-F5344CB8AC3E}">
        <p14:creationId xmlns:p14="http://schemas.microsoft.com/office/powerpoint/2010/main" val="47735728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12-2 Neurons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30300"/>
            <a:ext cx="8686800" cy="5446713"/>
          </a:xfrm>
        </p:spPr>
        <p:txBody>
          <a:bodyPr/>
          <a:lstStyle/>
          <a:p>
            <a:pPr>
              <a:lnSpc>
                <a:spcPct val="125000"/>
              </a:lnSpc>
            </a:pPr>
            <a:r>
              <a:rPr lang="en-US" altLang="en-US" b="1" dirty="0" smtClean="0"/>
              <a:t>Motor Neurons</a:t>
            </a:r>
          </a:p>
          <a:p>
            <a:pPr lvl="1">
              <a:lnSpc>
                <a:spcPct val="125000"/>
              </a:lnSpc>
            </a:pPr>
            <a:r>
              <a:rPr lang="en-US" altLang="en-US" dirty="0" smtClean="0"/>
              <a:t>Carry instructions from CNS to peripheral effectors  </a:t>
            </a:r>
          </a:p>
          <a:p>
            <a:pPr lvl="1">
              <a:lnSpc>
                <a:spcPct val="125000"/>
              </a:lnSpc>
            </a:pPr>
            <a:r>
              <a:rPr lang="en-US" altLang="en-US" dirty="0" smtClean="0"/>
              <a:t>Via </a:t>
            </a:r>
            <a:r>
              <a:rPr lang="en-US" altLang="en-US" b="1" dirty="0" smtClean="0"/>
              <a:t>efferent fibers</a:t>
            </a:r>
            <a:r>
              <a:rPr lang="en-US" altLang="en-US" dirty="0" smtClean="0"/>
              <a:t> (axons</a:t>
            </a:r>
            <a:r>
              <a:rPr lang="en-US" altLang="en-US" dirty="0" smtClean="0"/>
              <a:t>)</a:t>
            </a:r>
          </a:p>
          <a:p>
            <a:pPr marL="966788" lvl="1" indent="-457200">
              <a:lnSpc>
                <a:spcPct val="130000"/>
              </a:lnSpc>
            </a:pPr>
            <a:r>
              <a:rPr lang="en-US" altLang="en-US" sz="2000" dirty="0" smtClean="0"/>
              <a:t>Two major efferent systems</a:t>
            </a:r>
          </a:p>
          <a:p>
            <a:pPr marL="1387475" lvl="2" indent="-419100">
              <a:lnSpc>
                <a:spcPct val="130000"/>
              </a:lnSpc>
              <a:buFont typeface="Times" pitchFamily="84" charset="0"/>
              <a:buAutoNum type="arabicPeriod"/>
            </a:pPr>
            <a:r>
              <a:rPr lang="en-US" altLang="en-US" dirty="0" smtClean="0"/>
              <a:t>Somatic nervous system (SNS)</a:t>
            </a:r>
          </a:p>
          <a:p>
            <a:pPr marL="1808163" lvl="3" indent="-419100">
              <a:lnSpc>
                <a:spcPct val="130000"/>
              </a:lnSpc>
            </a:pPr>
            <a:r>
              <a:rPr lang="en-US" altLang="en-US" dirty="0"/>
              <a:t>Includes all somatic motor neurons that innervate skeletal muscles</a:t>
            </a:r>
          </a:p>
          <a:p>
            <a:pPr marL="1387475" lvl="2" indent="-419100">
              <a:lnSpc>
                <a:spcPct val="130000"/>
              </a:lnSpc>
              <a:buFont typeface="Times" pitchFamily="84" charset="0"/>
              <a:buAutoNum type="arabicPeriod"/>
            </a:pPr>
            <a:r>
              <a:rPr lang="en-US" altLang="en-US" dirty="0" smtClean="0"/>
              <a:t>Autonomic (visceral) nervous system (ANS)</a:t>
            </a:r>
          </a:p>
          <a:p>
            <a:pPr marL="1808163" lvl="3" indent="-419100">
              <a:lnSpc>
                <a:spcPct val="130000"/>
              </a:lnSpc>
            </a:pPr>
            <a:r>
              <a:rPr lang="en-US" altLang="en-US" dirty="0"/>
              <a:t>Visceral motor neurons innervate all other peripheral effectors </a:t>
            </a:r>
          </a:p>
          <a:p>
            <a:pPr marL="2247900" lvl="4" indent="-419100">
              <a:lnSpc>
                <a:spcPct val="130000"/>
              </a:lnSpc>
            </a:pPr>
            <a:r>
              <a:rPr lang="en-US" altLang="en-US" dirty="0"/>
              <a:t>Smooth muscle, cardiac muscle, glands, adipose tissue </a:t>
            </a:r>
          </a:p>
          <a:p>
            <a:pPr lvl="1">
              <a:lnSpc>
                <a:spcPct val="125000"/>
              </a:lnSpc>
            </a:pPr>
            <a:endParaRPr lang="en-US" altLang="en-US" dirty="0" smtClean="0"/>
          </a:p>
        </p:txBody>
      </p:sp>
      <p:sp>
        <p:nvSpPr>
          <p:cNvPr id="46084" name="Rectangle 2"/>
          <p:cNvSpPr>
            <a:spLocks/>
          </p:cNvSpPr>
          <p:nvPr/>
        </p:nvSpPr>
        <p:spPr bwMode="auto">
          <a:xfrm>
            <a:off x="0" y="0"/>
            <a:ext cx="9144000" cy="152400"/>
          </a:xfrm>
          <a:prstGeom prst="rect">
            <a:avLst/>
          </a:prstGeom>
          <a:solidFill>
            <a:srgbClr val="FF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8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en-US" altLang="en-US" sz="3200"/>
          </a:p>
        </p:txBody>
      </p:sp>
    </p:spTree>
    <p:extLst>
      <p:ext uri="{BB962C8B-B14F-4D97-AF65-F5344CB8AC3E}">
        <p14:creationId xmlns:p14="http://schemas.microsoft.com/office/powerpoint/2010/main" val="321190296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12-2 Neurons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69988"/>
            <a:ext cx="8229600" cy="5370512"/>
          </a:xfrm>
        </p:spPr>
        <p:txBody>
          <a:bodyPr/>
          <a:lstStyle/>
          <a:p>
            <a:pPr>
              <a:lnSpc>
                <a:spcPct val="115000"/>
              </a:lnSpc>
            </a:pPr>
            <a:r>
              <a:rPr lang="en-US" altLang="en-US" b="1" dirty="0" smtClean="0"/>
              <a:t>Interneurons</a:t>
            </a:r>
            <a:endParaRPr lang="en-US" altLang="en-US" sz="2400" b="1" dirty="0" smtClean="0"/>
          </a:p>
          <a:p>
            <a:pPr lvl="1">
              <a:lnSpc>
                <a:spcPct val="115000"/>
              </a:lnSpc>
            </a:pPr>
            <a:r>
              <a:rPr lang="en-US" altLang="en-US" dirty="0" smtClean="0"/>
              <a:t>Most are located in brain, spinal cord, and autonomic ganglia</a:t>
            </a:r>
          </a:p>
          <a:p>
            <a:pPr lvl="2">
              <a:lnSpc>
                <a:spcPct val="115000"/>
              </a:lnSpc>
            </a:pPr>
            <a:r>
              <a:rPr lang="en-US" altLang="en-US" dirty="0" smtClean="0"/>
              <a:t>Between sensory and motor neurons</a:t>
            </a:r>
          </a:p>
          <a:p>
            <a:pPr lvl="1">
              <a:lnSpc>
                <a:spcPct val="115000"/>
              </a:lnSpc>
            </a:pPr>
            <a:r>
              <a:rPr lang="en-US" altLang="en-US" dirty="0" smtClean="0"/>
              <a:t>Are responsible for:</a:t>
            </a:r>
          </a:p>
          <a:p>
            <a:pPr lvl="2">
              <a:lnSpc>
                <a:spcPct val="115000"/>
              </a:lnSpc>
            </a:pPr>
            <a:r>
              <a:rPr lang="en-US" altLang="en-US" dirty="0" smtClean="0"/>
              <a:t>Distribution of sensory information</a:t>
            </a:r>
          </a:p>
          <a:p>
            <a:pPr lvl="2">
              <a:lnSpc>
                <a:spcPct val="115000"/>
              </a:lnSpc>
            </a:pPr>
            <a:r>
              <a:rPr lang="en-US" altLang="en-US" dirty="0" smtClean="0"/>
              <a:t>Coordination of motor activity</a:t>
            </a:r>
            <a:endParaRPr lang="en-US" altLang="en-US" sz="2400" dirty="0" smtClean="0"/>
          </a:p>
          <a:p>
            <a:pPr lvl="1">
              <a:lnSpc>
                <a:spcPct val="115000"/>
              </a:lnSpc>
            </a:pPr>
            <a:r>
              <a:rPr lang="en-US" altLang="en-US" dirty="0" smtClean="0"/>
              <a:t>Are involved in higher functions</a:t>
            </a:r>
          </a:p>
          <a:p>
            <a:pPr lvl="2">
              <a:lnSpc>
                <a:spcPct val="115000"/>
              </a:lnSpc>
            </a:pPr>
            <a:r>
              <a:rPr lang="en-US" altLang="en-US" dirty="0" smtClean="0"/>
              <a:t>Memory, planning, learning</a:t>
            </a:r>
          </a:p>
        </p:txBody>
      </p:sp>
      <p:sp>
        <p:nvSpPr>
          <p:cNvPr id="49156" name="Rectangle 2"/>
          <p:cNvSpPr>
            <a:spLocks/>
          </p:cNvSpPr>
          <p:nvPr/>
        </p:nvSpPr>
        <p:spPr bwMode="auto">
          <a:xfrm>
            <a:off x="0" y="0"/>
            <a:ext cx="9144000" cy="152400"/>
          </a:xfrm>
          <a:prstGeom prst="rect">
            <a:avLst/>
          </a:prstGeom>
          <a:solidFill>
            <a:srgbClr val="FF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8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en-US" altLang="en-US" sz="3200"/>
          </a:p>
        </p:txBody>
      </p:sp>
    </p:spTree>
    <p:extLst>
      <p:ext uri="{BB962C8B-B14F-4D97-AF65-F5344CB8AC3E}">
        <p14:creationId xmlns:p14="http://schemas.microsoft.com/office/powerpoint/2010/main" val="30707929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12-2 Neurons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81100"/>
            <a:ext cx="8229600" cy="5484813"/>
          </a:xfrm>
        </p:spPr>
        <p:txBody>
          <a:bodyPr/>
          <a:lstStyle/>
          <a:p>
            <a:pPr>
              <a:lnSpc>
                <a:spcPct val="130000"/>
              </a:lnSpc>
            </a:pPr>
            <a:r>
              <a:rPr lang="en-US" altLang="en-US" sz="2400" smtClean="0"/>
              <a:t>The</a:t>
            </a:r>
            <a:r>
              <a:rPr lang="en-US" altLang="en-US" sz="2400" b="1" smtClean="0"/>
              <a:t> </a:t>
            </a:r>
            <a:r>
              <a:rPr lang="en-US" altLang="en-US" sz="2400" smtClean="0"/>
              <a:t>Cell Body</a:t>
            </a:r>
          </a:p>
          <a:p>
            <a:pPr lvl="1">
              <a:lnSpc>
                <a:spcPct val="130000"/>
              </a:lnSpc>
            </a:pPr>
            <a:r>
              <a:rPr lang="en-US" altLang="en-US" smtClean="0"/>
              <a:t>Cytoskeleton </a:t>
            </a:r>
          </a:p>
          <a:p>
            <a:pPr lvl="2">
              <a:lnSpc>
                <a:spcPct val="130000"/>
              </a:lnSpc>
            </a:pPr>
            <a:r>
              <a:rPr lang="en-US" altLang="en-US" sz="2400" b="1" smtClean="0"/>
              <a:t>Neurofilaments</a:t>
            </a:r>
            <a:r>
              <a:rPr lang="en-US" altLang="en-US" sz="2400" smtClean="0"/>
              <a:t> and </a:t>
            </a:r>
            <a:r>
              <a:rPr lang="en-US" altLang="en-US" sz="2400" b="1" smtClean="0"/>
              <a:t>neurotubules</a:t>
            </a:r>
            <a:r>
              <a:rPr lang="en-US" altLang="en-US" sz="2400" smtClean="0"/>
              <a:t> in place of microfilaments and microtubules</a:t>
            </a:r>
          </a:p>
          <a:p>
            <a:pPr lvl="2">
              <a:lnSpc>
                <a:spcPct val="130000"/>
              </a:lnSpc>
            </a:pPr>
            <a:r>
              <a:rPr lang="en-US" altLang="en-US" sz="2400" b="1" smtClean="0"/>
              <a:t>Neurofibrils:</a:t>
            </a:r>
            <a:r>
              <a:rPr lang="en-US" altLang="en-US" sz="2400" smtClean="0"/>
              <a:t> bundles of neurofilaments that provide support for dendrites and axon</a:t>
            </a:r>
          </a:p>
          <a:p>
            <a:pPr lvl="1">
              <a:lnSpc>
                <a:spcPct val="120000"/>
              </a:lnSpc>
            </a:pPr>
            <a:r>
              <a:rPr lang="en-US" altLang="en-US" i="1" smtClean="0"/>
              <a:t>Nissl bodies</a:t>
            </a:r>
          </a:p>
          <a:p>
            <a:pPr lvl="2">
              <a:lnSpc>
                <a:spcPct val="120000"/>
              </a:lnSpc>
            </a:pPr>
            <a:r>
              <a:rPr lang="en-US" altLang="en-US" sz="2400" smtClean="0"/>
              <a:t>Dense areas of RER and ribosomes</a:t>
            </a:r>
          </a:p>
          <a:p>
            <a:pPr lvl="2">
              <a:lnSpc>
                <a:spcPct val="120000"/>
              </a:lnSpc>
            </a:pPr>
            <a:r>
              <a:rPr lang="en-US" altLang="en-US" sz="2400" smtClean="0"/>
              <a:t>Make neural tissue appear gray (</a:t>
            </a:r>
            <a:r>
              <a:rPr lang="en-US" altLang="en-US" sz="2400" i="1" smtClean="0"/>
              <a:t>gray matter</a:t>
            </a:r>
            <a:r>
              <a:rPr lang="en-US" altLang="en-US" sz="2400" smtClean="0"/>
              <a:t>)</a:t>
            </a:r>
            <a:endParaRPr lang="en-US" altLang="en-US" sz="2000" smtClean="0"/>
          </a:p>
        </p:txBody>
      </p:sp>
      <p:sp>
        <p:nvSpPr>
          <p:cNvPr id="19460" name="Rectangle 2"/>
          <p:cNvSpPr>
            <a:spLocks/>
          </p:cNvSpPr>
          <p:nvPr/>
        </p:nvSpPr>
        <p:spPr bwMode="auto">
          <a:xfrm>
            <a:off x="0" y="0"/>
            <a:ext cx="9144000" cy="152400"/>
          </a:xfrm>
          <a:prstGeom prst="rect">
            <a:avLst/>
          </a:prstGeom>
          <a:solidFill>
            <a:srgbClr val="FF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8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en-US" altLang="en-US" sz="3200"/>
          </a:p>
        </p:txBody>
      </p:sp>
    </p:spTree>
    <p:extLst>
      <p:ext uri="{BB962C8B-B14F-4D97-AF65-F5344CB8AC3E}">
        <p14:creationId xmlns:p14="http://schemas.microsoft.com/office/powerpoint/2010/main" val="14446958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12-2 Neurons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30300"/>
            <a:ext cx="8229600" cy="5218113"/>
          </a:xfrm>
        </p:spPr>
        <p:txBody>
          <a:bodyPr/>
          <a:lstStyle/>
          <a:p>
            <a:pPr>
              <a:lnSpc>
                <a:spcPct val="125000"/>
              </a:lnSpc>
            </a:pPr>
            <a:r>
              <a:rPr lang="en-US" altLang="en-US" b="1" smtClean="0"/>
              <a:t>Dendrites</a:t>
            </a:r>
          </a:p>
          <a:p>
            <a:pPr lvl="1">
              <a:lnSpc>
                <a:spcPct val="125000"/>
              </a:lnSpc>
            </a:pPr>
            <a:r>
              <a:rPr lang="en-US" altLang="en-US" smtClean="0"/>
              <a:t>Highly branched </a:t>
            </a:r>
          </a:p>
          <a:p>
            <a:pPr lvl="1">
              <a:lnSpc>
                <a:spcPct val="125000"/>
              </a:lnSpc>
            </a:pPr>
            <a:r>
              <a:rPr lang="en-US" altLang="en-US" i="1" smtClean="0"/>
              <a:t>Dendritic spines</a:t>
            </a:r>
            <a:r>
              <a:rPr lang="en-US" altLang="en-US" smtClean="0"/>
              <a:t> </a:t>
            </a:r>
          </a:p>
          <a:p>
            <a:pPr lvl="2">
              <a:lnSpc>
                <a:spcPct val="125000"/>
              </a:lnSpc>
            </a:pPr>
            <a:r>
              <a:rPr lang="en-US" altLang="en-US" sz="2000" smtClean="0"/>
              <a:t>Many fine processes</a:t>
            </a:r>
          </a:p>
          <a:p>
            <a:pPr lvl="2">
              <a:lnSpc>
                <a:spcPct val="125000"/>
              </a:lnSpc>
            </a:pPr>
            <a:r>
              <a:rPr lang="en-US" altLang="en-US" sz="2000" smtClean="0"/>
              <a:t>Receive information from other neurons</a:t>
            </a:r>
          </a:p>
          <a:p>
            <a:pPr lvl="2">
              <a:lnSpc>
                <a:spcPct val="125000"/>
              </a:lnSpc>
            </a:pPr>
            <a:r>
              <a:rPr lang="en-US" altLang="en-US" sz="2000" smtClean="0"/>
              <a:t>80–90% of neuron surface area </a:t>
            </a:r>
          </a:p>
        </p:txBody>
      </p:sp>
      <p:sp>
        <p:nvSpPr>
          <p:cNvPr id="20484" name="Rectangle 2"/>
          <p:cNvSpPr>
            <a:spLocks/>
          </p:cNvSpPr>
          <p:nvPr/>
        </p:nvSpPr>
        <p:spPr bwMode="auto">
          <a:xfrm>
            <a:off x="0" y="0"/>
            <a:ext cx="9144000" cy="152400"/>
          </a:xfrm>
          <a:prstGeom prst="rect">
            <a:avLst/>
          </a:prstGeom>
          <a:solidFill>
            <a:srgbClr val="FF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8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en-US" altLang="en-US" sz="3200"/>
          </a:p>
        </p:txBody>
      </p:sp>
    </p:spTree>
    <p:extLst>
      <p:ext uri="{BB962C8B-B14F-4D97-AF65-F5344CB8AC3E}">
        <p14:creationId xmlns:p14="http://schemas.microsoft.com/office/powerpoint/2010/main" val="36158518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12-2 Neurons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054100"/>
            <a:ext cx="8229600" cy="475456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altLang="en-US" smtClean="0"/>
              <a:t>The </a:t>
            </a:r>
            <a:r>
              <a:rPr lang="en-US" altLang="en-US" b="1" smtClean="0"/>
              <a:t>axon</a:t>
            </a:r>
          </a:p>
          <a:p>
            <a:pPr lvl="1">
              <a:lnSpc>
                <a:spcPct val="150000"/>
              </a:lnSpc>
            </a:pPr>
            <a:r>
              <a:rPr lang="en-US" altLang="en-US" smtClean="0"/>
              <a:t>Is long</a:t>
            </a:r>
          </a:p>
          <a:p>
            <a:pPr lvl="1">
              <a:lnSpc>
                <a:spcPct val="150000"/>
              </a:lnSpc>
            </a:pPr>
            <a:r>
              <a:rPr lang="en-US" altLang="en-US" smtClean="0"/>
              <a:t>Carries electrical signal (</a:t>
            </a:r>
            <a:r>
              <a:rPr lang="en-US" altLang="en-US" i="1" smtClean="0"/>
              <a:t>action potential</a:t>
            </a:r>
            <a:r>
              <a:rPr lang="en-US" altLang="en-US" smtClean="0"/>
              <a:t>) to target</a:t>
            </a:r>
          </a:p>
          <a:p>
            <a:pPr lvl="1">
              <a:lnSpc>
                <a:spcPct val="150000"/>
              </a:lnSpc>
            </a:pPr>
            <a:r>
              <a:rPr lang="en-US" altLang="en-US" smtClean="0"/>
              <a:t>Axon structure is critical to function</a:t>
            </a:r>
          </a:p>
          <a:p>
            <a:pPr lvl="1">
              <a:lnSpc>
                <a:spcPct val="150000"/>
              </a:lnSpc>
            </a:pPr>
            <a:endParaRPr lang="en-US" altLang="en-US" smtClean="0"/>
          </a:p>
        </p:txBody>
      </p:sp>
      <p:sp>
        <p:nvSpPr>
          <p:cNvPr id="21508" name="Rectangle 2"/>
          <p:cNvSpPr>
            <a:spLocks/>
          </p:cNvSpPr>
          <p:nvPr/>
        </p:nvSpPr>
        <p:spPr bwMode="auto">
          <a:xfrm>
            <a:off x="0" y="0"/>
            <a:ext cx="9144000" cy="152400"/>
          </a:xfrm>
          <a:prstGeom prst="rect">
            <a:avLst/>
          </a:prstGeom>
          <a:solidFill>
            <a:srgbClr val="FF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8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en-US" altLang="en-US" sz="3200"/>
          </a:p>
        </p:txBody>
      </p:sp>
    </p:spTree>
    <p:extLst>
      <p:ext uri="{BB962C8B-B14F-4D97-AF65-F5344CB8AC3E}">
        <p14:creationId xmlns:p14="http://schemas.microsoft.com/office/powerpoint/2010/main" val="4247848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12-2 Neurons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30300"/>
            <a:ext cx="8229600" cy="4953000"/>
          </a:xfrm>
        </p:spPr>
        <p:txBody>
          <a:bodyPr/>
          <a:lstStyle/>
          <a:p>
            <a:pPr>
              <a:lnSpc>
                <a:spcPct val="125000"/>
              </a:lnSpc>
            </a:pPr>
            <a:r>
              <a:rPr lang="en-US" altLang="en-US" smtClean="0"/>
              <a:t>Structures of the Axon</a:t>
            </a:r>
          </a:p>
          <a:p>
            <a:pPr lvl="1">
              <a:lnSpc>
                <a:spcPct val="125000"/>
              </a:lnSpc>
            </a:pPr>
            <a:r>
              <a:rPr lang="en-US" altLang="en-US" b="1" smtClean="0"/>
              <a:t>Axoplasm</a:t>
            </a:r>
            <a:r>
              <a:rPr lang="en-US" altLang="en-US" smtClean="0"/>
              <a:t> </a:t>
            </a:r>
          </a:p>
          <a:p>
            <a:pPr lvl="2">
              <a:lnSpc>
                <a:spcPct val="125000"/>
              </a:lnSpc>
            </a:pPr>
            <a:r>
              <a:rPr lang="en-US" altLang="en-US" smtClean="0"/>
              <a:t>Cytoplasm of axon</a:t>
            </a:r>
          </a:p>
          <a:p>
            <a:pPr lvl="2">
              <a:lnSpc>
                <a:spcPct val="125000"/>
              </a:lnSpc>
            </a:pPr>
            <a:r>
              <a:rPr lang="en-US" altLang="en-US" smtClean="0"/>
              <a:t>Contains neurofibrils, neurotubules, enzymes, organelles </a:t>
            </a:r>
          </a:p>
          <a:p>
            <a:pPr lvl="1">
              <a:lnSpc>
                <a:spcPct val="125000"/>
              </a:lnSpc>
            </a:pPr>
            <a:r>
              <a:rPr lang="en-US" altLang="en-US" b="1" smtClean="0"/>
              <a:t>Axolemma</a:t>
            </a:r>
            <a:r>
              <a:rPr lang="en-US" altLang="en-US" smtClean="0"/>
              <a:t> </a:t>
            </a:r>
          </a:p>
          <a:p>
            <a:pPr lvl="2">
              <a:lnSpc>
                <a:spcPct val="125000"/>
              </a:lnSpc>
            </a:pPr>
            <a:r>
              <a:rPr lang="en-US" altLang="en-US" smtClean="0"/>
              <a:t>Specialized cell membrane</a:t>
            </a:r>
          </a:p>
          <a:p>
            <a:pPr lvl="2">
              <a:lnSpc>
                <a:spcPct val="125000"/>
              </a:lnSpc>
            </a:pPr>
            <a:r>
              <a:rPr lang="en-US" altLang="en-US" smtClean="0"/>
              <a:t>Covers the axoplasm</a:t>
            </a:r>
          </a:p>
        </p:txBody>
      </p:sp>
      <p:sp>
        <p:nvSpPr>
          <p:cNvPr id="22532" name="Rectangle 2"/>
          <p:cNvSpPr>
            <a:spLocks/>
          </p:cNvSpPr>
          <p:nvPr/>
        </p:nvSpPr>
        <p:spPr bwMode="auto">
          <a:xfrm>
            <a:off x="0" y="0"/>
            <a:ext cx="9144000" cy="152400"/>
          </a:xfrm>
          <a:prstGeom prst="rect">
            <a:avLst/>
          </a:prstGeom>
          <a:solidFill>
            <a:srgbClr val="FF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8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en-US" altLang="en-US" sz="3200"/>
          </a:p>
        </p:txBody>
      </p:sp>
    </p:spTree>
    <p:extLst>
      <p:ext uri="{BB962C8B-B14F-4D97-AF65-F5344CB8AC3E}">
        <p14:creationId xmlns:p14="http://schemas.microsoft.com/office/powerpoint/2010/main" val="4207462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12-2 Neurons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054100"/>
            <a:ext cx="8229600" cy="475456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altLang="en-US" dirty="0" smtClean="0"/>
              <a:t>Structures of the Axon</a:t>
            </a:r>
          </a:p>
          <a:p>
            <a:pPr lvl="1">
              <a:lnSpc>
                <a:spcPct val="150000"/>
              </a:lnSpc>
            </a:pPr>
            <a:r>
              <a:rPr lang="en-US" altLang="en-US" b="1" dirty="0" smtClean="0"/>
              <a:t>Axon hillock</a:t>
            </a:r>
          </a:p>
          <a:p>
            <a:pPr lvl="2">
              <a:lnSpc>
                <a:spcPct val="150000"/>
              </a:lnSpc>
            </a:pPr>
            <a:r>
              <a:rPr lang="en-US" altLang="en-US" dirty="0" smtClean="0"/>
              <a:t>Thick section of cell body</a:t>
            </a:r>
          </a:p>
          <a:p>
            <a:pPr lvl="2">
              <a:lnSpc>
                <a:spcPct val="150000"/>
              </a:lnSpc>
            </a:pPr>
            <a:r>
              <a:rPr lang="en-US" altLang="en-US" dirty="0" smtClean="0"/>
              <a:t>Attaches to initial </a:t>
            </a:r>
            <a:r>
              <a:rPr lang="en-US" altLang="en-US" dirty="0" smtClean="0"/>
              <a:t>segment</a:t>
            </a:r>
          </a:p>
          <a:p>
            <a:pPr lvl="1">
              <a:lnSpc>
                <a:spcPct val="135000"/>
              </a:lnSpc>
            </a:pPr>
            <a:r>
              <a:rPr lang="en-US" altLang="en-US" dirty="0" smtClean="0"/>
              <a:t> </a:t>
            </a:r>
            <a:r>
              <a:rPr lang="en-US" altLang="en-US" b="1" dirty="0" smtClean="0"/>
              <a:t>Synaptic terminals</a:t>
            </a:r>
          </a:p>
          <a:p>
            <a:pPr lvl="2">
              <a:lnSpc>
                <a:spcPct val="135000"/>
              </a:lnSpc>
            </a:pPr>
            <a:r>
              <a:rPr lang="en-US" altLang="en-US" dirty="0" smtClean="0"/>
              <a:t>Tips of axon</a:t>
            </a:r>
          </a:p>
        </p:txBody>
      </p:sp>
      <p:sp>
        <p:nvSpPr>
          <p:cNvPr id="23556" name="Rectangle 2"/>
          <p:cNvSpPr>
            <a:spLocks/>
          </p:cNvSpPr>
          <p:nvPr/>
        </p:nvSpPr>
        <p:spPr bwMode="auto">
          <a:xfrm>
            <a:off x="0" y="0"/>
            <a:ext cx="9144000" cy="152400"/>
          </a:xfrm>
          <a:prstGeom prst="rect">
            <a:avLst/>
          </a:prstGeom>
          <a:solidFill>
            <a:srgbClr val="FF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8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en-US" altLang="en-US" sz="3200"/>
          </a:p>
        </p:txBody>
      </p:sp>
    </p:spTree>
    <p:extLst>
      <p:ext uri="{BB962C8B-B14F-4D97-AF65-F5344CB8AC3E}">
        <p14:creationId xmlns:p14="http://schemas.microsoft.com/office/powerpoint/2010/main" val="3120118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6" descr="figure_12_01a_unlabele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263"/>
          <a:stretch>
            <a:fillRect/>
          </a:stretch>
        </p:blipFill>
        <p:spPr bwMode="auto">
          <a:xfrm>
            <a:off x="1154113" y="1690688"/>
            <a:ext cx="6834187" cy="329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3" name="Rectangle 2"/>
          <p:cNvSpPr>
            <a:spLocks noGrp="1"/>
          </p:cNvSpPr>
          <p:nvPr>
            <p:ph type="title" idx="4294967295"/>
          </p:nvPr>
        </p:nvSpPr>
        <p:spPr>
          <a:xfrm>
            <a:off x="152400" y="0"/>
            <a:ext cx="8642350" cy="21431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1200" b="1" smtClean="0">
                <a:solidFill>
                  <a:schemeClr val="tx1"/>
                </a:solidFill>
              </a:rPr>
              <a:t>Figure 12-1a  The Anatomy of a Multipolar Neuron</a:t>
            </a:r>
          </a:p>
        </p:txBody>
      </p:sp>
      <p:sp>
        <p:nvSpPr>
          <p:cNvPr id="25604" name="Line 4"/>
          <p:cNvSpPr>
            <a:spLocks noChangeShapeType="1"/>
          </p:cNvSpPr>
          <p:nvPr/>
        </p:nvSpPr>
        <p:spPr bwMode="auto">
          <a:xfrm flipV="1">
            <a:off x="1547813" y="1851025"/>
            <a:ext cx="812800" cy="9064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5" name="Line 5"/>
          <p:cNvSpPr>
            <a:spLocks noChangeShapeType="1"/>
          </p:cNvSpPr>
          <p:nvPr/>
        </p:nvSpPr>
        <p:spPr bwMode="auto">
          <a:xfrm flipV="1">
            <a:off x="2000250" y="1857375"/>
            <a:ext cx="349250" cy="7159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>
            <a:off x="2362200" y="1857375"/>
            <a:ext cx="69850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7" name="Line 7"/>
          <p:cNvSpPr>
            <a:spLocks noChangeShapeType="1"/>
          </p:cNvSpPr>
          <p:nvPr/>
        </p:nvSpPr>
        <p:spPr bwMode="auto">
          <a:xfrm flipV="1">
            <a:off x="2109788" y="2439988"/>
            <a:ext cx="600075" cy="6254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2700338" y="2439988"/>
            <a:ext cx="327025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9" name="Line 9"/>
          <p:cNvSpPr>
            <a:spLocks noChangeShapeType="1"/>
          </p:cNvSpPr>
          <p:nvPr/>
        </p:nvSpPr>
        <p:spPr bwMode="auto">
          <a:xfrm flipV="1">
            <a:off x="2109788" y="2847975"/>
            <a:ext cx="668337" cy="511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0" name="Line 10"/>
          <p:cNvSpPr>
            <a:spLocks noChangeShapeType="1"/>
          </p:cNvSpPr>
          <p:nvPr/>
        </p:nvSpPr>
        <p:spPr bwMode="auto">
          <a:xfrm>
            <a:off x="2773363" y="2847975"/>
            <a:ext cx="280987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1" name="Line 11"/>
          <p:cNvSpPr>
            <a:spLocks noChangeShapeType="1"/>
          </p:cNvSpPr>
          <p:nvPr/>
        </p:nvSpPr>
        <p:spPr bwMode="auto">
          <a:xfrm>
            <a:off x="4400550" y="3211513"/>
            <a:ext cx="3175" cy="220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2" name="Line 12"/>
          <p:cNvSpPr>
            <a:spLocks noChangeShapeType="1"/>
          </p:cNvSpPr>
          <p:nvPr/>
        </p:nvSpPr>
        <p:spPr bwMode="auto">
          <a:xfrm flipV="1">
            <a:off x="5605463" y="3425825"/>
            <a:ext cx="698500" cy="1984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3" name="Line 13"/>
          <p:cNvSpPr>
            <a:spLocks noChangeShapeType="1"/>
          </p:cNvSpPr>
          <p:nvPr/>
        </p:nvSpPr>
        <p:spPr bwMode="auto">
          <a:xfrm>
            <a:off x="5940425" y="3294063"/>
            <a:ext cx="379413" cy="130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4" name="Line 14"/>
          <p:cNvSpPr>
            <a:spLocks noChangeShapeType="1"/>
          </p:cNvSpPr>
          <p:nvPr/>
        </p:nvSpPr>
        <p:spPr bwMode="auto">
          <a:xfrm>
            <a:off x="6270625" y="3425825"/>
            <a:ext cx="11430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5" name="Line 15"/>
          <p:cNvSpPr>
            <a:spLocks noChangeShapeType="1"/>
          </p:cNvSpPr>
          <p:nvPr/>
        </p:nvSpPr>
        <p:spPr bwMode="auto">
          <a:xfrm flipH="1">
            <a:off x="4625975" y="2259013"/>
            <a:ext cx="0" cy="7016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6" name="Line 16"/>
          <p:cNvSpPr>
            <a:spLocks noChangeShapeType="1"/>
          </p:cNvSpPr>
          <p:nvPr/>
        </p:nvSpPr>
        <p:spPr bwMode="auto">
          <a:xfrm flipH="1">
            <a:off x="4524375" y="2260600"/>
            <a:ext cx="98425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7" name="Line 17"/>
          <p:cNvSpPr>
            <a:spLocks noChangeShapeType="1"/>
          </p:cNvSpPr>
          <p:nvPr/>
        </p:nvSpPr>
        <p:spPr bwMode="auto">
          <a:xfrm flipH="1">
            <a:off x="4622800" y="2605088"/>
            <a:ext cx="84138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8" name="Line 18"/>
          <p:cNvSpPr>
            <a:spLocks noChangeShapeType="1"/>
          </p:cNvSpPr>
          <p:nvPr/>
        </p:nvSpPr>
        <p:spPr bwMode="auto">
          <a:xfrm flipH="1">
            <a:off x="4529138" y="2967038"/>
            <a:ext cx="98425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9" name="Text Box 19"/>
          <p:cNvSpPr txBox="1">
            <a:spLocks noChangeArrowheads="1"/>
          </p:cNvSpPr>
          <p:nvPr/>
        </p:nvSpPr>
        <p:spPr bwMode="auto">
          <a:xfrm>
            <a:off x="3135313" y="1708150"/>
            <a:ext cx="1358900" cy="261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8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2100" b="1"/>
              <a:t>Dendrites</a:t>
            </a:r>
            <a:endParaRPr lang="en-US" altLang="en-US" sz="2100" b="1" baseline="-25000">
              <a:cs typeface="Arial" charset="0"/>
            </a:endParaRPr>
          </a:p>
        </p:txBody>
      </p:sp>
      <p:sp>
        <p:nvSpPr>
          <p:cNvPr id="25620" name="Text Box 20"/>
          <p:cNvSpPr txBox="1">
            <a:spLocks noChangeArrowheads="1"/>
          </p:cNvSpPr>
          <p:nvPr/>
        </p:nvSpPr>
        <p:spPr bwMode="auto">
          <a:xfrm>
            <a:off x="3133725" y="2292350"/>
            <a:ext cx="1379538" cy="29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8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2100" b="1"/>
              <a:t>Perikaryon</a:t>
            </a:r>
            <a:endParaRPr lang="en-US" altLang="en-US" sz="2100" b="1" baseline="-25000">
              <a:cs typeface="Arial" charset="0"/>
            </a:endParaRPr>
          </a:p>
        </p:txBody>
      </p:sp>
      <p:sp>
        <p:nvSpPr>
          <p:cNvPr id="25621" name="Text Box 21"/>
          <p:cNvSpPr txBox="1">
            <a:spLocks noChangeArrowheads="1"/>
          </p:cNvSpPr>
          <p:nvPr/>
        </p:nvSpPr>
        <p:spPr bwMode="auto">
          <a:xfrm>
            <a:off x="3140075" y="2705100"/>
            <a:ext cx="1379538" cy="29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8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2100" b="1"/>
              <a:t>Nucleus</a:t>
            </a:r>
            <a:endParaRPr lang="en-US" altLang="en-US" sz="2100" b="1" baseline="-25000">
              <a:cs typeface="Arial" charset="0"/>
            </a:endParaRPr>
          </a:p>
        </p:txBody>
      </p:sp>
      <p:sp>
        <p:nvSpPr>
          <p:cNvPr id="25622" name="Text Box 22"/>
          <p:cNvSpPr txBox="1">
            <a:spLocks noChangeArrowheads="1"/>
          </p:cNvSpPr>
          <p:nvPr/>
        </p:nvSpPr>
        <p:spPr bwMode="auto">
          <a:xfrm>
            <a:off x="4741863" y="2476500"/>
            <a:ext cx="1379537" cy="29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8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2100" b="1"/>
              <a:t>Cell body</a:t>
            </a:r>
            <a:endParaRPr lang="en-US" altLang="en-US" sz="2100" b="1" baseline="-25000">
              <a:cs typeface="Arial" charset="0"/>
            </a:endParaRPr>
          </a:p>
        </p:txBody>
      </p:sp>
      <p:sp>
        <p:nvSpPr>
          <p:cNvPr id="25623" name="Text Box 23"/>
          <p:cNvSpPr txBox="1">
            <a:spLocks noChangeArrowheads="1"/>
          </p:cNvSpPr>
          <p:nvPr/>
        </p:nvSpPr>
        <p:spPr bwMode="auto">
          <a:xfrm>
            <a:off x="6421438" y="3268663"/>
            <a:ext cx="1587500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8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2100" b="1"/>
              <a:t>Telodendria</a:t>
            </a:r>
            <a:endParaRPr lang="en-US" altLang="en-US" sz="2100" b="1" baseline="-25000">
              <a:cs typeface="Arial" charset="0"/>
            </a:endParaRPr>
          </a:p>
        </p:txBody>
      </p:sp>
      <p:sp>
        <p:nvSpPr>
          <p:cNvPr id="25624" name="Text Box 24"/>
          <p:cNvSpPr txBox="1">
            <a:spLocks noChangeArrowheads="1"/>
          </p:cNvSpPr>
          <p:nvPr/>
        </p:nvSpPr>
        <p:spPr bwMode="auto">
          <a:xfrm>
            <a:off x="4068763" y="3433763"/>
            <a:ext cx="777875" cy="29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8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2100" b="1"/>
              <a:t>Axon</a:t>
            </a:r>
            <a:endParaRPr lang="en-US" altLang="en-US" sz="2100" b="1" baseline="-25000">
              <a:cs typeface="Arial" charset="0"/>
            </a:endParaRPr>
          </a:p>
        </p:txBody>
      </p:sp>
      <p:sp>
        <p:nvSpPr>
          <p:cNvPr id="25625" name="Text Box 25"/>
          <p:cNvSpPr txBox="1">
            <a:spLocks noChangeArrowheads="1"/>
          </p:cNvSpPr>
          <p:nvPr/>
        </p:nvSpPr>
        <p:spPr bwMode="auto">
          <a:xfrm>
            <a:off x="3786188" y="4010025"/>
            <a:ext cx="3622675" cy="1223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8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2400" b="1"/>
              <a:t>This color-coded figure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2400" b="1"/>
              <a:t>shows the four general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2400" b="1"/>
              <a:t>regions of a neuron.</a:t>
            </a:r>
            <a:endParaRPr lang="en-US" altLang="en-US" sz="2400" b="1" baseline="-2500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1625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57" descr="figure_12_01b_0_unlabele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575"/>
          <a:stretch>
            <a:fillRect/>
          </a:stretch>
        </p:blipFill>
        <p:spPr bwMode="auto">
          <a:xfrm>
            <a:off x="298450" y="871538"/>
            <a:ext cx="8547100" cy="4932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7" name="Rectangle 2"/>
          <p:cNvSpPr>
            <a:spLocks noGrp="1"/>
          </p:cNvSpPr>
          <p:nvPr>
            <p:ph type="title" idx="4294967295"/>
          </p:nvPr>
        </p:nvSpPr>
        <p:spPr>
          <a:xfrm>
            <a:off x="152400" y="0"/>
            <a:ext cx="8642350" cy="21431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1200" b="1" smtClean="0">
                <a:solidFill>
                  <a:schemeClr val="tx1"/>
                </a:solidFill>
              </a:rPr>
              <a:t>Figure 12-1b  The Anatomy of a Multipolar Neuron</a:t>
            </a:r>
          </a:p>
        </p:txBody>
      </p:sp>
      <p:sp>
        <p:nvSpPr>
          <p:cNvPr id="26628" name="Line 4"/>
          <p:cNvSpPr>
            <a:spLocks noChangeShapeType="1"/>
          </p:cNvSpPr>
          <p:nvPr/>
        </p:nvSpPr>
        <p:spPr bwMode="auto">
          <a:xfrm flipH="1">
            <a:off x="2662238" y="2976563"/>
            <a:ext cx="23812" cy="38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29" name="Line 5"/>
          <p:cNvSpPr>
            <a:spLocks noChangeShapeType="1"/>
          </p:cNvSpPr>
          <p:nvPr/>
        </p:nvSpPr>
        <p:spPr bwMode="auto">
          <a:xfrm flipH="1">
            <a:off x="2928938" y="3090863"/>
            <a:ext cx="23812" cy="38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0" name="Line 6"/>
          <p:cNvSpPr>
            <a:spLocks noChangeShapeType="1"/>
          </p:cNvSpPr>
          <p:nvPr/>
        </p:nvSpPr>
        <p:spPr bwMode="auto">
          <a:xfrm>
            <a:off x="2676525" y="2976563"/>
            <a:ext cx="276225" cy="114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1" name="Line 7"/>
          <p:cNvSpPr>
            <a:spLocks noChangeShapeType="1"/>
          </p:cNvSpPr>
          <p:nvPr/>
        </p:nvSpPr>
        <p:spPr bwMode="auto">
          <a:xfrm flipV="1">
            <a:off x="2819400" y="2438400"/>
            <a:ext cx="242888" cy="6000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2" name="Line 8"/>
          <p:cNvSpPr>
            <a:spLocks noChangeShapeType="1"/>
          </p:cNvSpPr>
          <p:nvPr/>
        </p:nvSpPr>
        <p:spPr bwMode="auto">
          <a:xfrm>
            <a:off x="3057525" y="2438400"/>
            <a:ext cx="2000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 flipV="1">
            <a:off x="2052638" y="2038350"/>
            <a:ext cx="571500" cy="11525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4" name="Line 10"/>
          <p:cNvSpPr>
            <a:spLocks noChangeShapeType="1"/>
          </p:cNvSpPr>
          <p:nvPr/>
        </p:nvSpPr>
        <p:spPr bwMode="auto">
          <a:xfrm>
            <a:off x="2624138" y="2038350"/>
            <a:ext cx="1428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5" name="Line 11"/>
          <p:cNvSpPr>
            <a:spLocks noChangeShapeType="1"/>
          </p:cNvSpPr>
          <p:nvPr/>
        </p:nvSpPr>
        <p:spPr bwMode="auto">
          <a:xfrm flipV="1">
            <a:off x="1833563" y="1428750"/>
            <a:ext cx="771525" cy="16049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6" name="Line 12"/>
          <p:cNvSpPr>
            <a:spLocks noChangeShapeType="1"/>
          </p:cNvSpPr>
          <p:nvPr/>
        </p:nvSpPr>
        <p:spPr bwMode="auto">
          <a:xfrm>
            <a:off x="2605088" y="1433513"/>
            <a:ext cx="1190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7" name="Line 13"/>
          <p:cNvSpPr>
            <a:spLocks noChangeShapeType="1"/>
          </p:cNvSpPr>
          <p:nvPr/>
        </p:nvSpPr>
        <p:spPr bwMode="auto">
          <a:xfrm flipV="1">
            <a:off x="1971675" y="1000125"/>
            <a:ext cx="476250" cy="8572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8" name="Line 14"/>
          <p:cNvSpPr>
            <a:spLocks noChangeShapeType="1"/>
          </p:cNvSpPr>
          <p:nvPr/>
        </p:nvSpPr>
        <p:spPr bwMode="auto">
          <a:xfrm flipV="1">
            <a:off x="2190750" y="1000125"/>
            <a:ext cx="257175" cy="9286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9" name="Line 15"/>
          <p:cNvSpPr>
            <a:spLocks noChangeShapeType="1"/>
          </p:cNvSpPr>
          <p:nvPr/>
        </p:nvSpPr>
        <p:spPr bwMode="auto">
          <a:xfrm>
            <a:off x="2447925" y="1000125"/>
            <a:ext cx="204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0" name="Line 16"/>
          <p:cNvSpPr>
            <a:spLocks noChangeShapeType="1"/>
          </p:cNvSpPr>
          <p:nvPr/>
        </p:nvSpPr>
        <p:spPr bwMode="auto">
          <a:xfrm flipV="1">
            <a:off x="3048000" y="2795588"/>
            <a:ext cx="157163" cy="4810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1" name="Line 17"/>
          <p:cNvSpPr>
            <a:spLocks noChangeShapeType="1"/>
          </p:cNvSpPr>
          <p:nvPr/>
        </p:nvSpPr>
        <p:spPr bwMode="auto">
          <a:xfrm>
            <a:off x="3214688" y="2800350"/>
            <a:ext cx="1000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2" name="Line 18"/>
          <p:cNvSpPr>
            <a:spLocks noChangeShapeType="1"/>
          </p:cNvSpPr>
          <p:nvPr/>
        </p:nvSpPr>
        <p:spPr bwMode="auto">
          <a:xfrm>
            <a:off x="2114550" y="3581400"/>
            <a:ext cx="1295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3" name="Line 19"/>
          <p:cNvSpPr>
            <a:spLocks noChangeShapeType="1"/>
          </p:cNvSpPr>
          <p:nvPr/>
        </p:nvSpPr>
        <p:spPr bwMode="auto">
          <a:xfrm>
            <a:off x="2347913" y="3805238"/>
            <a:ext cx="371475" cy="1095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4" name="Line 20"/>
          <p:cNvSpPr>
            <a:spLocks noChangeShapeType="1"/>
          </p:cNvSpPr>
          <p:nvPr/>
        </p:nvSpPr>
        <p:spPr bwMode="auto">
          <a:xfrm flipV="1">
            <a:off x="2719388" y="3914775"/>
            <a:ext cx="676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5" name="Line 21"/>
          <p:cNvSpPr>
            <a:spLocks noChangeShapeType="1"/>
          </p:cNvSpPr>
          <p:nvPr/>
        </p:nvSpPr>
        <p:spPr bwMode="auto">
          <a:xfrm>
            <a:off x="1781175" y="3419475"/>
            <a:ext cx="766763" cy="8239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6" name="Line 22"/>
          <p:cNvSpPr>
            <a:spLocks noChangeShapeType="1"/>
          </p:cNvSpPr>
          <p:nvPr/>
        </p:nvSpPr>
        <p:spPr bwMode="auto">
          <a:xfrm>
            <a:off x="2543175" y="4243388"/>
            <a:ext cx="87630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7" name="Line 23"/>
          <p:cNvSpPr>
            <a:spLocks noChangeShapeType="1"/>
          </p:cNvSpPr>
          <p:nvPr/>
        </p:nvSpPr>
        <p:spPr bwMode="auto">
          <a:xfrm>
            <a:off x="1714500" y="3505200"/>
            <a:ext cx="785813" cy="10810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8" name="Line 24"/>
          <p:cNvSpPr>
            <a:spLocks noChangeShapeType="1"/>
          </p:cNvSpPr>
          <p:nvPr/>
        </p:nvSpPr>
        <p:spPr bwMode="auto">
          <a:xfrm>
            <a:off x="2500313" y="4586288"/>
            <a:ext cx="909637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9" name="Line 25"/>
          <p:cNvSpPr>
            <a:spLocks noChangeShapeType="1"/>
          </p:cNvSpPr>
          <p:nvPr/>
        </p:nvSpPr>
        <p:spPr bwMode="auto">
          <a:xfrm>
            <a:off x="1881188" y="4452938"/>
            <a:ext cx="538162" cy="4714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50" name="Line 26"/>
          <p:cNvSpPr>
            <a:spLocks noChangeShapeType="1"/>
          </p:cNvSpPr>
          <p:nvPr/>
        </p:nvSpPr>
        <p:spPr bwMode="auto">
          <a:xfrm>
            <a:off x="2419350" y="4924425"/>
            <a:ext cx="9953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51" name="Line 27"/>
          <p:cNvSpPr>
            <a:spLocks noChangeShapeType="1"/>
          </p:cNvSpPr>
          <p:nvPr/>
        </p:nvSpPr>
        <p:spPr bwMode="auto">
          <a:xfrm flipV="1">
            <a:off x="4900613" y="3062288"/>
            <a:ext cx="3048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52" name="Line 28"/>
          <p:cNvSpPr>
            <a:spLocks noChangeShapeType="1"/>
          </p:cNvSpPr>
          <p:nvPr/>
        </p:nvSpPr>
        <p:spPr bwMode="auto">
          <a:xfrm flipV="1">
            <a:off x="5210175" y="2971800"/>
            <a:ext cx="0" cy="952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53" name="Line 29"/>
          <p:cNvSpPr>
            <a:spLocks noChangeShapeType="1"/>
          </p:cNvSpPr>
          <p:nvPr/>
        </p:nvSpPr>
        <p:spPr bwMode="auto">
          <a:xfrm>
            <a:off x="5643563" y="3281363"/>
            <a:ext cx="0" cy="2428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54" name="Line 30"/>
          <p:cNvSpPr>
            <a:spLocks noChangeShapeType="1"/>
          </p:cNvSpPr>
          <p:nvPr/>
        </p:nvSpPr>
        <p:spPr bwMode="auto">
          <a:xfrm flipH="1">
            <a:off x="7048500" y="3205163"/>
            <a:ext cx="6905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55" name="Line 31"/>
          <p:cNvSpPr>
            <a:spLocks noChangeShapeType="1"/>
          </p:cNvSpPr>
          <p:nvPr/>
        </p:nvSpPr>
        <p:spPr bwMode="auto">
          <a:xfrm flipH="1" flipV="1">
            <a:off x="7277100" y="3209925"/>
            <a:ext cx="271463" cy="257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56" name="Line 32"/>
          <p:cNvSpPr>
            <a:spLocks noChangeShapeType="1"/>
          </p:cNvSpPr>
          <p:nvPr/>
        </p:nvSpPr>
        <p:spPr bwMode="auto">
          <a:xfrm flipH="1">
            <a:off x="6900863" y="4010025"/>
            <a:ext cx="7000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57" name="Line 33"/>
          <p:cNvSpPr>
            <a:spLocks noChangeShapeType="1"/>
          </p:cNvSpPr>
          <p:nvPr/>
        </p:nvSpPr>
        <p:spPr bwMode="auto">
          <a:xfrm flipH="1" flipV="1">
            <a:off x="7029450" y="4010025"/>
            <a:ext cx="219075" cy="1952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58" name="Text Box 34"/>
          <p:cNvSpPr txBox="1">
            <a:spLocks noChangeArrowheads="1"/>
          </p:cNvSpPr>
          <p:nvPr/>
        </p:nvSpPr>
        <p:spPr bwMode="auto">
          <a:xfrm>
            <a:off x="4821238" y="2797175"/>
            <a:ext cx="865187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8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300" b="1"/>
              <a:t>Axolemma</a:t>
            </a:r>
            <a:endParaRPr lang="en-US" altLang="en-US" sz="1300" b="1" baseline="-25000">
              <a:cs typeface="Arial" charset="0"/>
            </a:endParaRPr>
          </a:p>
        </p:txBody>
      </p:sp>
      <p:sp>
        <p:nvSpPr>
          <p:cNvPr id="26659" name="Text Box 39"/>
          <p:cNvSpPr txBox="1">
            <a:spLocks noChangeArrowheads="1"/>
          </p:cNvSpPr>
          <p:nvPr/>
        </p:nvSpPr>
        <p:spPr bwMode="auto">
          <a:xfrm>
            <a:off x="2713038" y="900113"/>
            <a:ext cx="156845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8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300" b="1"/>
              <a:t>Dendritic branches</a:t>
            </a:r>
            <a:endParaRPr lang="en-US" altLang="en-US" sz="1300" b="1" baseline="-25000">
              <a:cs typeface="Arial" charset="0"/>
            </a:endParaRPr>
          </a:p>
        </p:txBody>
      </p:sp>
      <p:sp>
        <p:nvSpPr>
          <p:cNvPr id="26660" name="Text Box 40"/>
          <p:cNvSpPr txBox="1">
            <a:spLocks noChangeArrowheads="1"/>
          </p:cNvSpPr>
          <p:nvPr/>
        </p:nvSpPr>
        <p:spPr bwMode="auto">
          <a:xfrm>
            <a:off x="2776538" y="1333500"/>
            <a:ext cx="1638300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8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300" b="1"/>
              <a:t>Nissl bodies (RER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300" b="1"/>
              <a:t>and free ribosomes)</a:t>
            </a:r>
            <a:endParaRPr lang="en-US" altLang="en-US" sz="1300" b="1" baseline="-25000">
              <a:cs typeface="Arial" charset="0"/>
            </a:endParaRPr>
          </a:p>
        </p:txBody>
      </p:sp>
      <p:sp>
        <p:nvSpPr>
          <p:cNvPr id="26661" name="Text Box 41"/>
          <p:cNvSpPr txBox="1">
            <a:spLocks noChangeArrowheads="1"/>
          </p:cNvSpPr>
          <p:nvPr/>
        </p:nvSpPr>
        <p:spPr bwMode="auto">
          <a:xfrm>
            <a:off x="2811463" y="1938338"/>
            <a:ext cx="1217612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8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300" b="1"/>
              <a:t>Mitochondrion</a:t>
            </a:r>
            <a:endParaRPr lang="en-US" altLang="en-US" sz="1300" b="1" baseline="-25000">
              <a:cs typeface="Arial" charset="0"/>
            </a:endParaRPr>
          </a:p>
        </p:txBody>
      </p:sp>
      <p:sp>
        <p:nvSpPr>
          <p:cNvPr id="26662" name="Text Box 42"/>
          <p:cNvSpPr txBox="1">
            <a:spLocks noChangeArrowheads="1"/>
          </p:cNvSpPr>
          <p:nvPr/>
        </p:nvSpPr>
        <p:spPr bwMode="auto">
          <a:xfrm>
            <a:off x="3324225" y="2330450"/>
            <a:ext cx="985838" cy="1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8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300" b="1"/>
              <a:t>Axon hillock</a:t>
            </a:r>
            <a:endParaRPr lang="en-US" altLang="en-US" sz="1300" b="1" baseline="-25000">
              <a:cs typeface="Arial" charset="0"/>
            </a:endParaRPr>
          </a:p>
        </p:txBody>
      </p:sp>
      <p:sp>
        <p:nvSpPr>
          <p:cNvPr id="26663" name="Text Box 43"/>
          <p:cNvSpPr txBox="1">
            <a:spLocks noChangeArrowheads="1"/>
          </p:cNvSpPr>
          <p:nvPr/>
        </p:nvSpPr>
        <p:spPr bwMode="auto">
          <a:xfrm>
            <a:off x="3346450" y="2695575"/>
            <a:ext cx="1196975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8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300" b="1"/>
              <a:t>Initial segment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300" b="1"/>
              <a:t>of axon</a:t>
            </a:r>
            <a:endParaRPr lang="en-US" altLang="en-US" sz="1300" b="1" baseline="-25000">
              <a:cs typeface="Arial" charset="0"/>
            </a:endParaRPr>
          </a:p>
        </p:txBody>
      </p:sp>
      <p:sp>
        <p:nvSpPr>
          <p:cNvPr id="26664" name="Text Box 44"/>
          <p:cNvSpPr txBox="1">
            <a:spLocks noChangeArrowheads="1"/>
          </p:cNvSpPr>
          <p:nvPr/>
        </p:nvSpPr>
        <p:spPr bwMode="auto">
          <a:xfrm>
            <a:off x="3478213" y="3508375"/>
            <a:ext cx="1347787" cy="233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8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300" b="1"/>
              <a:t>Golgi apparatus</a:t>
            </a:r>
            <a:endParaRPr lang="en-US" altLang="en-US" sz="1300" b="1" baseline="-25000">
              <a:cs typeface="Arial" charset="0"/>
            </a:endParaRPr>
          </a:p>
        </p:txBody>
      </p:sp>
      <p:sp>
        <p:nvSpPr>
          <p:cNvPr id="26665" name="Text Box 45"/>
          <p:cNvSpPr txBox="1">
            <a:spLocks noChangeArrowheads="1"/>
          </p:cNvSpPr>
          <p:nvPr/>
        </p:nvSpPr>
        <p:spPr bwMode="auto">
          <a:xfrm>
            <a:off x="3479800" y="3824288"/>
            <a:ext cx="1166813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8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300" b="1"/>
              <a:t>Neurofilament</a:t>
            </a:r>
            <a:endParaRPr lang="en-US" altLang="en-US" sz="1300" b="1" baseline="-25000">
              <a:cs typeface="Arial" charset="0"/>
            </a:endParaRPr>
          </a:p>
        </p:txBody>
      </p:sp>
      <p:sp>
        <p:nvSpPr>
          <p:cNvPr id="26666" name="Text Box 46"/>
          <p:cNvSpPr txBox="1">
            <a:spLocks noChangeArrowheads="1"/>
          </p:cNvSpPr>
          <p:nvPr/>
        </p:nvSpPr>
        <p:spPr bwMode="auto">
          <a:xfrm>
            <a:off x="3462338" y="4156075"/>
            <a:ext cx="865187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8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300" b="1"/>
              <a:t>Nucleus</a:t>
            </a:r>
            <a:endParaRPr lang="en-US" altLang="en-US" sz="1300" b="1" baseline="-25000">
              <a:cs typeface="Arial" charset="0"/>
            </a:endParaRPr>
          </a:p>
        </p:txBody>
      </p:sp>
      <p:sp>
        <p:nvSpPr>
          <p:cNvPr id="26667" name="Text Box 47"/>
          <p:cNvSpPr txBox="1">
            <a:spLocks noChangeArrowheads="1"/>
          </p:cNvSpPr>
          <p:nvPr/>
        </p:nvSpPr>
        <p:spPr bwMode="auto">
          <a:xfrm>
            <a:off x="3463925" y="4489450"/>
            <a:ext cx="865188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8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300" b="1"/>
              <a:t>Nucleolus</a:t>
            </a:r>
            <a:endParaRPr lang="en-US" altLang="en-US" sz="1300" b="1" baseline="-25000">
              <a:cs typeface="Arial" charset="0"/>
            </a:endParaRPr>
          </a:p>
        </p:txBody>
      </p:sp>
      <p:sp>
        <p:nvSpPr>
          <p:cNvPr id="26668" name="Text Box 48"/>
          <p:cNvSpPr txBox="1">
            <a:spLocks noChangeArrowheads="1"/>
          </p:cNvSpPr>
          <p:nvPr/>
        </p:nvSpPr>
        <p:spPr bwMode="auto">
          <a:xfrm>
            <a:off x="3473450" y="4813300"/>
            <a:ext cx="865188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8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300" b="1"/>
              <a:t>Dendrite</a:t>
            </a:r>
            <a:endParaRPr lang="en-US" altLang="en-US" sz="1300" b="1" baseline="-25000">
              <a:cs typeface="Arial" charset="0"/>
            </a:endParaRPr>
          </a:p>
        </p:txBody>
      </p:sp>
      <p:sp>
        <p:nvSpPr>
          <p:cNvPr id="26669" name="Text Box 49"/>
          <p:cNvSpPr txBox="1">
            <a:spLocks noChangeArrowheads="1"/>
          </p:cNvSpPr>
          <p:nvPr/>
        </p:nvSpPr>
        <p:spPr bwMode="auto">
          <a:xfrm>
            <a:off x="1163638" y="5237163"/>
            <a:ext cx="1819275" cy="222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8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300" b="1"/>
              <a:t>PRESYNAPTIC CELL</a:t>
            </a:r>
            <a:endParaRPr lang="en-US" altLang="en-US" sz="1300" b="1" baseline="-25000">
              <a:cs typeface="Arial" charset="0"/>
            </a:endParaRPr>
          </a:p>
        </p:txBody>
      </p:sp>
      <p:sp>
        <p:nvSpPr>
          <p:cNvPr id="26670" name="Text Box 51"/>
          <p:cNvSpPr txBox="1">
            <a:spLocks noChangeArrowheads="1"/>
          </p:cNvSpPr>
          <p:nvPr/>
        </p:nvSpPr>
        <p:spPr bwMode="auto">
          <a:xfrm>
            <a:off x="6073775" y="3101975"/>
            <a:ext cx="976313" cy="20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8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300" b="1"/>
              <a:t>Telodendria</a:t>
            </a:r>
            <a:endParaRPr lang="en-US" altLang="en-US" sz="1300" b="1" baseline="-25000">
              <a:cs typeface="Arial" charset="0"/>
            </a:endParaRPr>
          </a:p>
        </p:txBody>
      </p:sp>
      <p:sp>
        <p:nvSpPr>
          <p:cNvPr id="26671" name="Text Box 52"/>
          <p:cNvSpPr txBox="1">
            <a:spLocks noChangeArrowheads="1"/>
          </p:cNvSpPr>
          <p:nvPr/>
        </p:nvSpPr>
        <p:spPr bwMode="auto">
          <a:xfrm>
            <a:off x="5451475" y="3495675"/>
            <a:ext cx="492125" cy="223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8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300" b="1"/>
              <a:t>Axon</a:t>
            </a:r>
            <a:endParaRPr lang="en-US" altLang="en-US" sz="1300" b="1" baseline="-25000">
              <a:cs typeface="Arial" charset="0"/>
            </a:endParaRPr>
          </a:p>
        </p:txBody>
      </p:sp>
      <p:sp>
        <p:nvSpPr>
          <p:cNvPr id="26672" name="Text Box 53"/>
          <p:cNvSpPr txBox="1">
            <a:spLocks noChangeArrowheads="1"/>
          </p:cNvSpPr>
          <p:nvPr/>
        </p:nvSpPr>
        <p:spPr bwMode="auto">
          <a:xfrm>
            <a:off x="6080125" y="3898900"/>
            <a:ext cx="785813" cy="403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8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9pPr>
          </a:lstStyle>
          <a:p>
            <a:pPr algn="r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300" b="1"/>
              <a:t>Synaptic</a:t>
            </a:r>
          </a:p>
          <a:p>
            <a:pPr algn="r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300" b="1"/>
              <a:t>terminals</a:t>
            </a:r>
            <a:endParaRPr lang="en-US" altLang="en-US" sz="1300" b="1" baseline="-25000">
              <a:cs typeface="Arial" charset="0"/>
            </a:endParaRPr>
          </a:p>
        </p:txBody>
      </p:sp>
      <p:sp>
        <p:nvSpPr>
          <p:cNvPr id="26673" name="Text Box 54"/>
          <p:cNvSpPr txBox="1">
            <a:spLocks noChangeArrowheads="1"/>
          </p:cNvSpPr>
          <p:nvPr/>
        </p:nvSpPr>
        <p:spPr bwMode="auto">
          <a:xfrm>
            <a:off x="6419850" y="4783138"/>
            <a:ext cx="1327150" cy="211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8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300" b="1" i="1"/>
              <a:t>See Figure 12</a:t>
            </a:r>
            <a:r>
              <a:rPr lang="en-US" altLang="en-US" sz="1300" b="1" i="1">
                <a:cs typeface="Arial" charset="0"/>
              </a:rPr>
              <a:t>–2</a:t>
            </a:r>
            <a:endParaRPr lang="en-US" altLang="en-US" sz="1300" b="1" i="1" baseline="-25000">
              <a:cs typeface="Arial" charset="0"/>
            </a:endParaRPr>
          </a:p>
        </p:txBody>
      </p:sp>
      <p:sp>
        <p:nvSpPr>
          <p:cNvPr id="26674" name="Text Box 55"/>
          <p:cNvSpPr txBox="1">
            <a:spLocks noChangeArrowheads="1"/>
          </p:cNvSpPr>
          <p:nvPr/>
        </p:nvSpPr>
        <p:spPr bwMode="auto">
          <a:xfrm>
            <a:off x="7467600" y="5275263"/>
            <a:ext cx="1338263" cy="403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8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300" b="1"/>
              <a:t>POSTSYNAPTIC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300" b="1"/>
              <a:t>CELL</a:t>
            </a:r>
            <a:endParaRPr lang="en-US" altLang="en-US" sz="1300" b="1" baseline="-25000">
              <a:cs typeface="Arial" charset="0"/>
            </a:endParaRPr>
          </a:p>
        </p:txBody>
      </p:sp>
      <p:sp>
        <p:nvSpPr>
          <p:cNvPr id="26675" name="Text Box 56"/>
          <p:cNvSpPr txBox="1">
            <a:spLocks noChangeArrowheads="1"/>
          </p:cNvSpPr>
          <p:nvPr/>
        </p:nvSpPr>
        <p:spPr bwMode="auto">
          <a:xfrm>
            <a:off x="3944938" y="5210175"/>
            <a:ext cx="2773362" cy="71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8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500" b="1"/>
              <a:t>An understanding of neuron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500" b="1"/>
              <a:t>function requires knowing its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500" b="1"/>
              <a:t>structural components.</a:t>
            </a:r>
            <a:endParaRPr lang="en-US" altLang="en-US" sz="1500" b="1" baseline="-2500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2897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877</Words>
  <Application>Microsoft Office PowerPoint</Application>
  <PresentationFormat>On-screen Show (4:3)</PresentationFormat>
  <Paragraphs>283</Paragraphs>
  <Slides>26</Slides>
  <Notes>26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12-2 Neurons</vt:lpstr>
      <vt:lpstr>12-2 Neurons</vt:lpstr>
      <vt:lpstr>12-2 Neurons</vt:lpstr>
      <vt:lpstr>12-2 Neurons</vt:lpstr>
      <vt:lpstr>12-2 Neurons</vt:lpstr>
      <vt:lpstr>12-2 Neurons</vt:lpstr>
      <vt:lpstr>12-2 Neurons</vt:lpstr>
      <vt:lpstr>Figure 12-1a  The Anatomy of a Multipolar Neuron</vt:lpstr>
      <vt:lpstr>Figure 12-1b  The Anatomy of a Multipolar Neuron</vt:lpstr>
      <vt:lpstr>12-2 Neurons</vt:lpstr>
      <vt:lpstr>12-2 Neurons</vt:lpstr>
      <vt:lpstr>12-2 Neurons</vt:lpstr>
      <vt:lpstr>Figure 12-2 The Structure of a Typical Synapse</vt:lpstr>
      <vt:lpstr>12-2 Neurons</vt:lpstr>
      <vt:lpstr>Figure 12-3  A Structural Classification of Neurons</vt:lpstr>
      <vt:lpstr>12-2 Neurons</vt:lpstr>
      <vt:lpstr>Figure 12-3a  A Structural Classification of Neurons</vt:lpstr>
      <vt:lpstr>Figure 12-3b  A Structural Classification of Neurons</vt:lpstr>
      <vt:lpstr>12-2 Neurons</vt:lpstr>
      <vt:lpstr>Figure 12-3c  A Structural Classification of Neurons</vt:lpstr>
      <vt:lpstr>Figure 12-3d  A Structural Classification of Neurons</vt:lpstr>
      <vt:lpstr>12-2 Neurons</vt:lpstr>
      <vt:lpstr>12-2 Neurons</vt:lpstr>
      <vt:lpstr>12-2 Neurons</vt:lpstr>
      <vt:lpstr>12-2 Neurons</vt:lpstr>
      <vt:lpstr>12-2 Neurons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12-2 Neurons</dc:title>
  <dc:creator>Sean Fitzsimmons</dc:creator>
  <cp:lastModifiedBy>Sean Fitzsimmons</cp:lastModifiedBy>
  <cp:revision>1</cp:revision>
  <dcterms:created xsi:type="dcterms:W3CDTF">2014-04-29T17:25:24Z</dcterms:created>
  <dcterms:modified xsi:type="dcterms:W3CDTF">2014-04-29T17:32:31Z</dcterms:modified>
</cp:coreProperties>
</file>